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1"/>
  </p:notesMasterIdLst>
  <p:handoutMasterIdLst>
    <p:handoutMasterId r:id="rId92"/>
  </p:handoutMasterIdLst>
  <p:sldIdLst>
    <p:sldId id="256" r:id="rId2"/>
    <p:sldId id="286" r:id="rId3"/>
    <p:sldId id="295" r:id="rId4"/>
    <p:sldId id="296" r:id="rId5"/>
    <p:sldId id="297" r:id="rId6"/>
    <p:sldId id="298" r:id="rId7"/>
    <p:sldId id="299" r:id="rId8"/>
    <p:sldId id="300" r:id="rId9"/>
    <p:sldId id="301" r:id="rId10"/>
    <p:sldId id="302" r:id="rId11"/>
    <p:sldId id="303" r:id="rId12"/>
    <p:sldId id="293" r:id="rId13"/>
    <p:sldId id="294"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60" r:id="rId69"/>
    <p:sldId id="361" r:id="rId70"/>
    <p:sldId id="362" r:id="rId71"/>
    <p:sldId id="363" r:id="rId72"/>
    <p:sldId id="364" r:id="rId73"/>
    <p:sldId id="365" r:id="rId74"/>
    <p:sldId id="366" r:id="rId75"/>
    <p:sldId id="367" r:id="rId76"/>
    <p:sldId id="370" r:id="rId77"/>
    <p:sldId id="368" r:id="rId78"/>
    <p:sldId id="369" r:id="rId79"/>
    <p:sldId id="371" r:id="rId80"/>
    <p:sldId id="372" r:id="rId81"/>
    <p:sldId id="373" r:id="rId82"/>
    <p:sldId id="374" r:id="rId83"/>
    <p:sldId id="375" r:id="rId84"/>
    <p:sldId id="376" r:id="rId85"/>
    <p:sldId id="377" r:id="rId86"/>
    <p:sldId id="380" r:id="rId87"/>
    <p:sldId id="381" r:id="rId88"/>
    <p:sldId id="378" r:id="rId89"/>
    <p:sldId id="379" r:id="rId90"/>
  </p:sldIdLst>
  <p:sldSz cx="9144000" cy="6858000" type="screen4x3"/>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1F5"/>
    <a:srgbClr val="FFABBB"/>
    <a:srgbClr val="FF0000"/>
    <a:srgbClr val="D8670A"/>
    <a:srgbClr val="E46C0A"/>
    <a:srgbClr val="996633"/>
    <a:srgbClr val="FFD5D5"/>
    <a:srgbClr val="996600"/>
    <a:srgbClr val="F5EADF"/>
    <a:srgbClr val="7B9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4982" autoAdjust="0"/>
  </p:normalViewPr>
  <p:slideViewPr>
    <p:cSldViewPr>
      <p:cViewPr varScale="1">
        <p:scale>
          <a:sx n="54" d="100"/>
          <a:sy n="54" d="100"/>
        </p:scale>
        <p:origin x="-1219" y="-77"/>
      </p:cViewPr>
      <p:guideLst>
        <p:guide orient="horz" pos="2160"/>
        <p:guide pos="2880"/>
      </p:guideLst>
    </p:cSldViewPr>
  </p:slideViewPr>
  <p:outlineViewPr>
    <p:cViewPr>
      <p:scale>
        <a:sx n="33" d="100"/>
        <a:sy n="33" d="100"/>
      </p:scale>
      <p:origin x="0" y="25950"/>
    </p:cViewPr>
  </p:outlineViewPr>
  <p:notesTextViewPr>
    <p:cViewPr>
      <p:scale>
        <a:sx n="100" d="100"/>
        <a:sy n="100" d="100"/>
      </p:scale>
      <p:origin x="0" y="0"/>
    </p:cViewPr>
  </p:notesTextViewPr>
  <p:notesViewPr>
    <p:cSldViewPr>
      <p:cViewPr>
        <p:scale>
          <a:sx n="110" d="100"/>
          <a:sy n="110" d="100"/>
        </p:scale>
        <p:origin x="-1272" y="1566"/>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4B97DC9-F357-45BA-95BD-A1E6C61DFE20}" type="datetimeFigureOut">
              <a:rPr lang="es-MX" smtClean="0"/>
              <a:pPr/>
              <a:t>19/09/2011</a:t>
            </a:fld>
            <a:endParaRPr lang="es-MX"/>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s-MX"/>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71579E30-AD20-4353-9563-76D5959860B7}" type="slidenum">
              <a:rPr lang="es-MX" smtClean="0"/>
              <a:pPr/>
              <a:t>‹Nº›</a:t>
            </a:fld>
            <a:endParaRPr lang="es-MX"/>
          </a:p>
        </p:txBody>
      </p:sp>
    </p:spTree>
    <p:extLst>
      <p:ext uri="{BB962C8B-B14F-4D97-AF65-F5344CB8AC3E}">
        <p14:creationId xmlns:p14="http://schemas.microsoft.com/office/powerpoint/2010/main" val="31286688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5358C2E-B44D-416C-85D7-FBBCECDFADC9}" type="datetimeFigureOut">
              <a:rPr lang="es-MX" smtClean="0"/>
              <a:pPr/>
              <a:t>19/09/2011</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05CBE47-8C6B-4602-80A9-289847F4AEB8}" type="slidenum">
              <a:rPr lang="es-MX" smtClean="0"/>
              <a:pPr/>
              <a:t>‹Nº›</a:t>
            </a:fld>
            <a:endParaRPr lang="es-MX"/>
          </a:p>
        </p:txBody>
      </p:sp>
    </p:spTree>
    <p:extLst>
      <p:ext uri="{BB962C8B-B14F-4D97-AF65-F5344CB8AC3E}">
        <p14:creationId xmlns:p14="http://schemas.microsoft.com/office/powerpoint/2010/main" val="3707850361"/>
      </p:ext>
    </p:extLst>
  </p:cSld>
  <p:clrMap bg1="lt1" tx1="dk1" bg2="lt2" tx2="dk2" accent1="accent1" accent2="accent2" accent3="accent3" accent4="accent4" accent5="accent5" accent6="accent6" hlink="hlink" folHlink="folHlink"/>
  <p:notesStyle>
    <a:lvl1pPr marL="180975" indent="-180975" algn="just" defTabSz="914400" rtl="0" eaLnBrk="1" latinLnBrk="0" hangingPunct="1">
      <a:buFont typeface="Arial" pitchFamily="34" charset="0"/>
      <a:buChar char="•"/>
      <a:defRPr sz="800" kern="1200">
        <a:solidFill>
          <a:schemeClr val="tx1"/>
        </a:solidFill>
        <a:latin typeface="+mn-lt"/>
        <a:ea typeface="+mn-ea"/>
        <a:cs typeface="+mn-cs"/>
      </a:defRPr>
    </a:lvl1pPr>
    <a:lvl2pPr marL="630238" indent="-173038" algn="just" defTabSz="914400" rtl="0" eaLnBrk="1" latinLnBrk="0" hangingPunct="1">
      <a:buFont typeface="Arial" pitchFamily="34" charset="0"/>
      <a:buChar char="•"/>
      <a:defRPr sz="800" kern="1200">
        <a:solidFill>
          <a:schemeClr val="tx1"/>
        </a:solidFill>
        <a:latin typeface="+mn-lt"/>
        <a:ea typeface="+mn-ea"/>
        <a:cs typeface="+mn-cs"/>
      </a:defRPr>
    </a:lvl2pPr>
    <a:lvl3pPr marL="1077913" indent="-163513" algn="just" defTabSz="914400" rtl="0" eaLnBrk="1" latinLnBrk="0" hangingPunct="1">
      <a:buFont typeface="Arial" pitchFamily="34" charset="0"/>
      <a:buChar char="•"/>
      <a:defRPr sz="800" kern="1200">
        <a:solidFill>
          <a:schemeClr val="tx1"/>
        </a:solidFill>
        <a:latin typeface="+mn-lt"/>
        <a:ea typeface="+mn-ea"/>
        <a:cs typeface="+mn-cs"/>
      </a:defRPr>
    </a:lvl3pPr>
    <a:lvl4pPr marL="1527175" indent="-155575" algn="just" defTabSz="914400" rtl="0" eaLnBrk="1" latinLnBrk="0" hangingPunct="1">
      <a:buFont typeface="Arial" pitchFamily="34" charset="0"/>
      <a:buChar char="•"/>
      <a:defRPr sz="800" kern="1200">
        <a:solidFill>
          <a:schemeClr val="tx1"/>
        </a:solidFill>
        <a:latin typeface="+mn-lt"/>
        <a:ea typeface="+mn-ea"/>
        <a:cs typeface="+mn-cs"/>
      </a:defRPr>
    </a:lvl4pPr>
    <a:lvl5pPr marL="1974850" indent="-146050" algn="just" defTabSz="914400" rtl="0" eaLnBrk="1" latinLnBrk="0" hangingPunct="1">
      <a:buFont typeface="Arial"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relator, a partir de las intervenciones de los participantes, les ayudará a concluir que es poco eficiente que los equipos de trabajo inicien su trabajo sin tener definiciones claras de hacia dónde van, qué quieren, cómo lo van a lograr, al tiempo que para tener buenas definiciones, deben ser trabajadas participativamente.</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13</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14</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15</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16</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17</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18</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19</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20</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Motive el tema de los roles dentro de los equipos de trabajo, preguntando a los participantes qué rol creen ellos que juega usted dentro de la implementación de las actividades y qué rol juegan ellos. Apoye el concepto de rol con los antecedentes para el facilitador.</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Solicite que el grupo se divida en equipos. Cada equipo interpretará un rol diferente, por ejemplo, gerentes, supervisores o inspectores de control de calidad. Puede haber más de un equipo por cada categoría, para favorecer la participación de todos. Eso sí, debe cautelarse que en cada equipo no haya más de seis participantes.</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A cada equipo entréguele las láminas fotocopiadas, según sean gerentes, supervisores o inspectores de calidad.</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Solicite a cada equipo que se pongan de acuerdo respecto de las funciones que ellos creen que son propias de su rol y que distribuyan las otras en los otros roles. Pídales que marquen sus opciones en la lámina de trabajo. </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Otórgueles 15 minutos para completar la tarea.</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21</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En la copia de la lámina de asignación de funciones (rotafolio o pizarrón), un representante de cada grupo irá marcando las funciones que se auto asignaron. Cuando todos hayan hecho lo suyo, se ofrecerá la palabra para que los participantes puedan hacer un análisis comparativo. Usted puede estimular el análisis apoyándose en las siguientes preguntas:</a:t>
            </a:r>
          </a:p>
          <a:p>
            <a:pPr lvl="1"/>
            <a:r>
              <a:rPr lang="es-MX" sz="900" kern="1200" dirty="0" smtClean="0">
                <a:solidFill>
                  <a:schemeClr val="tx1"/>
                </a:solidFill>
                <a:latin typeface="+mn-lt"/>
                <a:ea typeface="+mn-ea"/>
                <a:cs typeface="+mn-cs"/>
              </a:rPr>
              <a:t> ¿Algún equipo manifestó que todas las funciones son de todos? Esto no debería haber sucedido, porque justamente la división de roles busca diferenciar funciones y tareas para que los objetivos se cumplan en forma eficiente.</a:t>
            </a:r>
          </a:p>
          <a:p>
            <a:pPr lvl="1"/>
            <a:r>
              <a:rPr lang="es-MX" sz="900" kern="1200" dirty="0" smtClean="0">
                <a:solidFill>
                  <a:schemeClr val="tx1"/>
                </a:solidFill>
                <a:latin typeface="+mn-lt"/>
                <a:ea typeface="+mn-ea"/>
                <a:cs typeface="+mn-cs"/>
              </a:rPr>
              <a:t> ¿Cuántos equipos señalaron que hay funciones que deben ser compartidas? Sería bueno que algún grupo hubiera identificado que los roles se desarrollan en forma flexible y, por lo tanto, efectivamente, hay funciones que pueden ser compartidas.</a:t>
            </a:r>
          </a:p>
          <a:p>
            <a:pPr lvl="1"/>
            <a:r>
              <a:rPr lang="es-MX" sz="900" kern="1200" dirty="0" smtClean="0">
                <a:solidFill>
                  <a:schemeClr val="tx1"/>
                </a:solidFill>
                <a:latin typeface="+mn-lt"/>
                <a:ea typeface="+mn-ea"/>
                <a:cs typeface="+mn-cs"/>
              </a:rPr>
              <a:t>¿Se asignó cada equipo más funciones de las que los otros les asignan? Esto suele suceder, porque cada uno tiende a pensar que de él depende el éxito de las metas. Los roles implican poder, y cada rol quiere tener el mayor protagonismo para ejercerlo. Aquí también puede apreciarse el valor que se le da a la participación. Cada uno quiere la mayor cuota de participación.</a:t>
            </a:r>
          </a:p>
          <a:p>
            <a:pPr lvl="1"/>
            <a:r>
              <a:rPr lang="es-MX" sz="900" kern="1200" dirty="0" smtClean="0">
                <a:solidFill>
                  <a:schemeClr val="tx1"/>
                </a:solidFill>
                <a:latin typeface="+mn-lt"/>
                <a:ea typeface="+mn-ea"/>
                <a:cs typeface="+mn-cs"/>
              </a:rPr>
              <a:t> ¿Algún equipo se asignó menos funciones de las que otros le atribuyeron? Esto no es frecuente, por lo antes dicho, pero pudiera ser que algún grupo tenga un alto concepto de la delegación de funciones.</a:t>
            </a:r>
          </a:p>
          <a:p>
            <a:pPr lvl="1"/>
            <a:r>
              <a:rPr lang="es-MX" sz="900" kern="1200" dirty="0" smtClean="0">
                <a:solidFill>
                  <a:schemeClr val="tx1"/>
                </a:solidFill>
                <a:latin typeface="+mn-lt"/>
                <a:ea typeface="+mn-ea"/>
                <a:cs typeface="+mn-cs"/>
              </a:rPr>
              <a:t> ¿Quedaron roles sin funciones o funciones sin roles? En el primer caso, querría decir que el equipo considera que no se justifica algún rol y debieran explicarlo. En el segundo caso es probable que se trate de un descuido en el análisis y deban revisarlo.</a:t>
            </a:r>
          </a:p>
          <a:p>
            <a:pPr lvl="1"/>
            <a:r>
              <a:rPr lang="es-MX" sz="900" kern="1200" dirty="0" smtClean="0">
                <a:solidFill>
                  <a:schemeClr val="tx1"/>
                </a:solidFill>
                <a:latin typeface="+mn-lt"/>
                <a:ea typeface="+mn-ea"/>
                <a:cs typeface="+mn-cs"/>
              </a:rPr>
              <a:t> ¿Hubo un equilibrio en la distribución de funciones? ¿Les parece que hubiera sido necesario que así fuera? El número de funciones o tareas no representa necesariamente la carga de trabajo o de responsabilidad. Por lo tanto, no es necesario que una justa asignación se dé en relación al número de funciones o tareas.</a:t>
            </a:r>
          </a:p>
          <a:p>
            <a:pPr lvl="1"/>
            <a:r>
              <a:rPr lang="es-MX" sz="900" kern="1200" dirty="0" smtClean="0">
                <a:solidFill>
                  <a:schemeClr val="tx1"/>
                </a:solidFill>
                <a:latin typeface="+mn-lt"/>
                <a:ea typeface="+mn-ea"/>
                <a:cs typeface="+mn-cs"/>
              </a:rPr>
              <a:t> ¿Fue participativa la asignación de funciones en su equipo? Mientras más y mejor participación haya habido en el equipo, más compromiso podrá esperarse del cumplimiento de roles; y a la inversa, si alguien impuso su criterio sobre el equipo, es poco probable que cada uno sienta identificación con las tareas que tendrá que desarrollar</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22</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El relator emitirá opiniones que hagan referencia a la importancia de los roles, a la flexibilidad con que hay que ejercerlos y la doble relación –división, integración– que requiere de mucho equilibrio al interior de un equipo, para lograr resultados.</a:t>
            </a:r>
            <a:endParaRPr lang="es-MX" sz="9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23</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24</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25</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26</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27</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28</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29</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30</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900" kern="1200" dirty="0" smtClean="0">
                <a:solidFill>
                  <a:schemeClr val="tx1"/>
                </a:solidFill>
                <a:latin typeface="+mn-lt"/>
                <a:ea typeface="+mn-ea"/>
                <a:cs typeface="+mn-cs"/>
              </a:rPr>
              <a:t>Introduzca la actividad señalando que en las estaciones de trenes debe haber mucha sincronización para que todo funcione bien, de lo contrario los riesgos de accidentes, atrasos en las salidas y llegadas, etc., son enormes. Algo semejante ocurre en los equipos de trabajo: se requiere de mucha coordinación para llegar a la meta. Anticípeles brevemente la importancia de la coordinación, apoyándose en los antecedentes para el facilitador.</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Solicite la participación de cuatro voluntarios que actuarán como “jefes de estación”. Entrégueles sus instrucciones, cuatro a seis barras de plastilina y solicíteles que se pongan la etiqueta que los identifica.</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Divida el resto del grupo en cuatro equipos. Entregue a cada grupo una copia de las “instrucciones para los maqueteros” y tres barras de plastilina.</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Otórgueles 20 minutos para que realicen la maqueta de una estación de trenes. Indíqueles que comiencen haciendo cada cual un personaje a su elección. A medida que vayan finalizando, deben dirigirse individualmente al jefe (a) de estación, y pedirle instrucciones para continuar.</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Cumplido el plazo, pídales que muestren sus maquetas. El resultado serán risas y una queja generalizada. Obviamente no estuvieron dadas las condiciones para hacer maquetas con personajes homogéneos, y un tren a escala similar en sus componentes, ni menos una ambientación que integrara armónicamente todas las partes.</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Con el grupo en plenaria, comenten por qué creen que no resultó un buen trabajo.</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Finalizada la discusión, otorgue unos minutos adicionales para que cada equipo evalúe la situación de sus trabajos, se coordinen y hagan las mejoras posibles que les permitan disponer de una maqueta corregida.</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Los jefes de estación pondrán nota a cada trabajo, según las mejoras logradas.</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31</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Entre todos identifiquen las instancias de coordinación que hicieron falta para lograr un mejor resultado. Pregunte quién, entre los participantes, ha tenido la experiencia de formar un equipo de trabajo. Puede ser a nivel comunitario, deportivo, cultural, religioso, social, político o familiar, por ejemplo.</a:t>
            </a:r>
          </a:p>
          <a:p>
            <a:r>
              <a:rPr lang="es-MX" sz="900" kern="1200" dirty="0" smtClean="0">
                <a:solidFill>
                  <a:schemeClr val="tx1"/>
                </a:solidFill>
                <a:latin typeface="+mn-lt"/>
                <a:ea typeface="+mn-ea"/>
                <a:cs typeface="+mn-cs"/>
              </a:rPr>
              <a:t>Si no son muchos los que han tenido experiencia, dé a cada cual la oportunidad de narrarla. Si, por el contrario, varios han tenido la experiencia de integrar un equipo de trabajo, escoja algunos que puedan narrar a sus compañeros cómo se coordinaban y de qué manera evaluaban los avances hacia el logro de los objetivos.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32</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De las intervenciones participativas se podrá concluir que formar un equipo no es un acto de “voluntarismo”. Que las probabilidades de éxito dependen –en importante medida– del cuidado que se ponga en potenciar y coordinar los aportes individuales, además de hacer un permanente seguimiento y control de los avances que se vayan obteniendo. Apoye este enfoque basado en los antecedentes para el facilitador.</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33</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34</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35</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36</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37</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38</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900" kern="1200" dirty="0" smtClean="0">
                <a:solidFill>
                  <a:schemeClr val="tx1"/>
                </a:solidFill>
                <a:latin typeface="+mn-lt"/>
                <a:ea typeface="+mn-ea"/>
                <a:cs typeface="+mn-cs"/>
              </a:rPr>
              <a:t>Comente con el curso la diversidad de situaciones que hacen necesario efectuar reuniones. Por ejemplo, reuniones de trabajo para planificar o para evaluar el resultado de algo; del club deportivo, para organizar un campeonato; de la comunidad donde viven, para tomar decisiones sobre un problema vecinal; o de estudio, como en el caso de ustedes ahora que están reunidos para desarrollar una nueva competencia. Coménteles también que toda reunión necesita preparación. Ahora mismo ustedes harán una actividad que parece relajada y sin embargo, nada ha sido improvisado. Cualquier encuentro de trabajo tiene sus propias exigencias para que resulte productivo.</a:t>
            </a:r>
          </a:p>
          <a:p>
            <a:pPr marL="180975" indent="-180975" algn="just">
              <a:buFont typeface="Wingdings" pitchFamily="2" charset="2"/>
              <a:buChar char="§"/>
            </a:pPr>
            <a:r>
              <a:rPr lang="es-MX" sz="900" kern="1200" dirty="0" smtClean="0">
                <a:solidFill>
                  <a:schemeClr val="tx1"/>
                </a:solidFill>
                <a:latin typeface="+mn-lt"/>
                <a:ea typeface="+mn-ea"/>
                <a:cs typeface="+mn-cs"/>
              </a:rPr>
              <a:t>Organice al grupo en cuatro equipos y, a cada uno, entréguele un sobre con las indicaciones de lo que deben hacer, más una hoja de papel rotafolio para que anoten sus acuerdos.</a:t>
            </a:r>
          </a:p>
          <a:p>
            <a:pPr marL="180975" indent="-180975" algn="just">
              <a:buFont typeface="Wingdings" pitchFamily="2" charset="2"/>
              <a:buChar char="§"/>
            </a:pPr>
            <a:r>
              <a:rPr lang="es-MX" sz="900" kern="1200" dirty="0" smtClean="0">
                <a:solidFill>
                  <a:schemeClr val="tx1"/>
                </a:solidFill>
                <a:latin typeface="+mn-lt"/>
                <a:ea typeface="+mn-ea"/>
                <a:cs typeface="+mn-cs"/>
              </a:rPr>
              <a:t>Basándose en la experiencia de cada participante, el primer equipo deberá confeccionar una lista de errores frecuentes en la realización de una reunión. El segundo, elaborará una lista de todo aquello que estimen debe hacerse para que una reunión sea exitosa, desde su preparación hasta el cumplimiento de los acuerdos. El tercero, centrándose en la persona del conductor, hará una lista que describa las características o condiciones personales que éste debiera tener para optimizar el funcionamiento de una reunión. El cuarto, señalará el comportamiento que debe tener todo participante para contribuir significativamente al éxito de un encuentro.</a:t>
            </a:r>
          </a:p>
          <a:p>
            <a:pPr marL="180975" indent="-180975" algn="just">
              <a:buFont typeface="Wingdings" pitchFamily="2" charset="2"/>
              <a:buChar char="§"/>
            </a:pPr>
            <a:r>
              <a:rPr lang="es-MX" sz="900" kern="1200" dirty="0" smtClean="0">
                <a:solidFill>
                  <a:schemeClr val="tx1"/>
                </a:solidFill>
                <a:latin typeface="+mn-lt"/>
                <a:ea typeface="+mn-ea"/>
                <a:cs typeface="+mn-cs"/>
              </a:rPr>
              <a:t>Otórgueles 15 minutos para completar la tarea.</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39</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Las cuatro láminas en papel rotafolio deberán pegarse en el pizarrón o en la pared, de tal forma que se facilite el análisis comparativo y complementario. El facilitador ofrecerá la palabra para que los representantes de cada equipo destaquen aquellos aspectos que están mencionados en las láminas, propiciando que todos puedan participar de esas reflexiones.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40</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relator orientará a los participantes respecto de la importancia de cada etapa de una reunión: preparación, conducción, desarrollo y control de cumplimiento de acuerdos. Mencionará que no es necesario que en toda reunión se cumplan todos los requisitos, pero se deben tener en cuenta para aplicarlos cuando contribuyan al logro de resultados. También precisará que aunque al conductor de una reunión le cabe una gran responsabilidad, la actitud y aporte de todos los participantes es determinante en el resultado que se obtenga.</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41</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42</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43</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1"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dirty="0" smtClean="0"/>
              <a:t>Se trabajará en equipos de cinco personas, armando cuadrados a partir de piezas fragmentadas. Ninguno de los participantes tendrá todo el material para lograr el objetivo y requerirá colaboración de su equipo para llegar a la meta. Los grupos trabajarán bajo dos condiciones diferentes, para contrastar el efecto de la colaboración en los resultados.</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44</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45</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46</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47</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48</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Motive la participación en esta actividad haciendo alusión a la importancia del trabajo colaborativo. Señale que competir es una forma de lograr resultados, pero no es la más adecuada si no se asume una actitud de colaboración entre los miembros de un equipo de trabajo.</a:t>
            </a:r>
          </a:p>
          <a:p>
            <a:r>
              <a:rPr lang="es-MX" sz="900" kern="1200" dirty="0" smtClean="0">
                <a:solidFill>
                  <a:schemeClr val="tx1"/>
                </a:solidFill>
                <a:latin typeface="+mn-lt"/>
                <a:ea typeface="+mn-ea"/>
                <a:cs typeface="+mn-cs"/>
              </a:rPr>
              <a:t>Solicite que se formen seis equipos de cinco participantes. Cada uno de estos equipos deberá compartir una mesa independiente de las otras.</a:t>
            </a:r>
          </a:p>
          <a:p>
            <a:r>
              <a:rPr lang="es-MX" sz="900" kern="1200" dirty="0" smtClean="0">
                <a:solidFill>
                  <a:schemeClr val="tx1"/>
                </a:solidFill>
                <a:latin typeface="+mn-lt"/>
                <a:ea typeface="+mn-ea"/>
                <a:cs typeface="+mn-cs"/>
              </a:rPr>
              <a:t>A los demás estudiantes pídales que se distribuyan equitativamente alrededor de las mesas, como observadores de estos equipos. Que vayan rotando para que puedan formarse una clara impresión del funcionamiento de cada uno.</a:t>
            </a:r>
          </a:p>
          <a:p>
            <a:pPr lvl="0"/>
            <a:r>
              <a:rPr lang="es-MX" sz="900" kern="1200" dirty="0" smtClean="0">
                <a:solidFill>
                  <a:schemeClr val="tx1"/>
                </a:solidFill>
                <a:latin typeface="+mn-lt"/>
                <a:ea typeface="+mn-ea"/>
                <a:cs typeface="+mn-cs"/>
              </a:rPr>
              <a:t>Entregue a cada participante un sobre con los fragmentos para componer un cuadrado.</a:t>
            </a:r>
          </a:p>
          <a:p>
            <a:pPr lvl="0"/>
            <a:r>
              <a:rPr lang="es-MX" sz="900" kern="1200" dirty="0" smtClean="0">
                <a:solidFill>
                  <a:schemeClr val="tx1"/>
                </a:solidFill>
                <a:latin typeface="+mn-lt"/>
                <a:ea typeface="+mn-ea"/>
                <a:cs typeface="+mn-cs"/>
              </a:rPr>
              <a:t>En cada equipo, cada uno de sus integrantes deberá confeccionar un cuadrado de tamaño exactamente igual al de sus cuatro compañeros. Ninguno podrá componer el cuadrado sólo con las piezas que ha recibido, por lo que deberá intercambiar piezas con sus compañeros. El trabajo no estará terminado hasta que cada miembro tenga ante sí, en la mesa, un cuadrado completo de tamaño igual al de todos los demás.</a:t>
            </a:r>
          </a:p>
          <a:p>
            <a:pPr lvl="0"/>
            <a:r>
              <a:rPr lang="es-MX" sz="900" kern="1200" dirty="0" smtClean="0">
                <a:solidFill>
                  <a:schemeClr val="tx1"/>
                </a:solidFill>
                <a:latin typeface="+mn-lt"/>
                <a:ea typeface="+mn-ea"/>
                <a:cs typeface="+mn-cs"/>
              </a:rPr>
              <a:t>Distribuya las instrucciones del juego, entregando a tres grupos la Versión 1 y a los otros tres la Versión 2. Son, justamente, las instrucciones las que harán que los grupos tengan resultados diferentes. Habrá unos que trabajarán bajo condiciones explícitas de colaboración y otros que tendrán que ir construyendo esas relaciones para poder cumplir el objetivo.</a:t>
            </a:r>
          </a:p>
          <a:p>
            <a:pPr lvl="0"/>
            <a:r>
              <a:rPr lang="es-MX" sz="900" kern="1200" dirty="0" smtClean="0">
                <a:solidFill>
                  <a:schemeClr val="tx1"/>
                </a:solidFill>
                <a:latin typeface="+mn-lt"/>
                <a:ea typeface="+mn-ea"/>
                <a:cs typeface="+mn-cs"/>
              </a:rPr>
              <a:t>A los observadores, entrégueles la pauta de observación.</a:t>
            </a:r>
          </a:p>
          <a:p>
            <a:r>
              <a:rPr lang="es-MX" sz="900" kern="1200" dirty="0" smtClean="0">
                <a:solidFill>
                  <a:schemeClr val="tx1"/>
                </a:solidFill>
                <a:latin typeface="+mn-lt"/>
                <a:ea typeface="+mn-ea"/>
                <a:cs typeface="+mn-cs"/>
              </a:rPr>
              <a:t>Otórgueles el tiempo necesario para finalizar el trabajo. Probablemente, tres de los equipos terminarán antes que los otros. A los tres equipos que trabajaron en condiciones más difíciles, espérelos durante un tiempo prudente y luego permítales terminar los cuadrados, hablando entre ellos.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49</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Los participantes de los equipos comentarán su experiencia al armar los cuadrados. ¿Se sintieron presionados, expuestos a hacer el ridículo; o se sintieron bien, integrados al equipo, tranquilos, en competencia? Luego, los observadores harán comentarios apoyándose en la pauta que recibieron.</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50</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lang="es-MX" sz="900" kern="1200" dirty="0" smtClean="0">
                <a:solidFill>
                  <a:schemeClr val="tx1"/>
                </a:solidFill>
                <a:latin typeface="+mn-lt"/>
                <a:ea typeface="+mn-ea"/>
                <a:cs typeface="+mn-cs"/>
              </a:rPr>
              <a:t>El facilitador aprovechará la condición de colaboración en un ambiente de suspicacia y competencia, en unos equipos, y de transparente colaboración en otros, para poner de manifiesto las condiciones que propician mejores resultados. Comentará los riesgos de los ambientes de trabajo en que hay actitudes de desconfianza, y la responsabilidad que le cabe a cada uno en la construcción de un ambiente adecuado.</a:t>
            </a:r>
          </a:p>
          <a:p>
            <a:pPr marL="180975" marR="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51</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52</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53</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dirty="0" smtClean="0"/>
              <a:t>Se trabajará en un ejercicio de retroalimentación y autoevaluación de capacidades, en equipos de cinco personas como máximo.</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54</a:t>
            </a:fld>
            <a:endParaRPr lang="es-MX"/>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dirty="0" smtClean="0"/>
              <a:t>Estimule la participación en esta actividad, comentando que existe una palabra llamada “sinergia” que, si bien es cierto tiene mucho significado en el trabajo grupal, existe poca comprensión de ella.</a:t>
            </a:r>
          </a:p>
          <a:p>
            <a:pPr lvl="0"/>
            <a:endParaRPr lang="es-MX" sz="800" dirty="0" smtClean="0"/>
          </a:p>
          <a:p>
            <a:pPr lvl="0"/>
            <a:r>
              <a:rPr lang="es-MX" sz="800" dirty="0" smtClean="0"/>
              <a:t>Basándose en los antecedentes para el facilitador, explique brevemente el concepto de sinergia y oriente a los participantes respecto de la importancia de reconocer que todos podemos sumar fuerzas en la obtención de resultados, aportando nuestras fortalezas y complementándonos con los demás. Puede dar un ejemplo, señalando que un creativo no es mejor que un organizador y un dirigente no es mejor que un hacedor, pero para llegar a los resultados grupales se necesita al creativo, al organizador, al dirigente y al hacedor y nadie tiene todas esas capacidades igualmente desarrolladas. Por lo tanto, cada uno debe conocer qué características personales aporta al equipo y cuáles requieren ser complementadas con las fortalezas de otros.</a:t>
            </a:r>
          </a:p>
          <a:p>
            <a:pPr lvl="0"/>
            <a:endParaRPr lang="es-MX" sz="800" dirty="0" smtClean="0"/>
          </a:p>
          <a:p>
            <a:pPr lvl="0"/>
            <a:r>
              <a:rPr lang="es-MX" sz="800" kern="1200" dirty="0" smtClean="0">
                <a:solidFill>
                  <a:schemeClr val="tx1"/>
                </a:solidFill>
                <a:latin typeface="+mn-lt"/>
                <a:ea typeface="+mn-ea"/>
                <a:cs typeface="+mn-cs"/>
              </a:rPr>
              <a:t>Solicite que se organicen equipos de cuatro a cinco personas y que nombren un coordinador. Facilite que los equipos se constituyan entre personas que se conozcan y respeten.</a:t>
            </a:r>
          </a:p>
          <a:p>
            <a:pPr lvl="0"/>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Entregue a cada participante la Hoja de contribución a los demás miembros del equipo, solicitándoles que emitan sus opiniones sobre cada uno de los participantes de su equipo, siguiendo las instrucciones que en ella se especifican. Otórgueles 15 minutos.</a:t>
            </a:r>
          </a:p>
          <a:p>
            <a:pPr lvl="0"/>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Luego pídales que recorten las tablas de capacidades y carencias y la entreguen al coordinador. Éste las retendrá –boca abajo para garantizar la reserva del contenido– hasta que se le indique que las distribuya.</a:t>
            </a:r>
          </a:p>
          <a:p>
            <a:pPr lvl="0"/>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Hecho esto, entregue a cada participante la Matriz de autoconocimiento y retroalimentación. Solicíteles que completen sólo los cuadrantes del lado izquierdo. De esta forma estarán primero reflexionando sobre sus propias características personales para enfrentar el trabajo en equipo.</a:t>
            </a:r>
          </a:p>
          <a:p>
            <a:pPr lvl="0"/>
            <a:endParaRPr lang="es-MX" sz="800" kern="1200" dirty="0" smtClean="0">
              <a:solidFill>
                <a:schemeClr val="tx1"/>
              </a:solidFill>
              <a:latin typeface="+mn-lt"/>
              <a:ea typeface="+mn-ea"/>
              <a:cs typeface="+mn-cs"/>
            </a:endParaRPr>
          </a:p>
          <a:p>
            <a:pPr lvl="0"/>
            <a:r>
              <a:rPr lang="es-MX" sz="800" kern="1200" dirty="0" smtClean="0">
                <a:solidFill>
                  <a:schemeClr val="tx1"/>
                </a:solidFill>
                <a:latin typeface="+mn-lt"/>
                <a:ea typeface="+mn-ea"/>
                <a:cs typeface="+mn-cs"/>
              </a:rPr>
              <a:t>Cuando hayan finalizado, solicite a cada coordinador que distribuya a sus titulares las tablas que se le había encargado retener, con las opiniones de las otras personas del equipo.</a:t>
            </a:r>
          </a:p>
          <a:p>
            <a:pPr lvl="0"/>
            <a:endParaRPr lang="es-MX" sz="800" kern="1200" dirty="0" smtClean="0">
              <a:solidFill>
                <a:schemeClr val="tx1"/>
              </a:solidFill>
              <a:latin typeface="+mn-lt"/>
              <a:ea typeface="+mn-ea"/>
              <a:cs typeface="+mn-cs"/>
            </a:endParaRPr>
          </a:p>
          <a:p>
            <a:r>
              <a:rPr lang="es-MX" sz="800" kern="1200" dirty="0" smtClean="0">
                <a:solidFill>
                  <a:schemeClr val="tx1"/>
                </a:solidFill>
                <a:latin typeface="+mn-lt"/>
                <a:ea typeface="+mn-ea"/>
                <a:cs typeface="+mn-cs"/>
              </a:rPr>
              <a:t>Pida ahora a cada participante que complete la información de los cuadrantes del lado derecho, sin omitir ninguno de los comentarios que sus compañeros hayan hecho sobre él (ella).</a:t>
            </a:r>
            <a:endParaRPr lang="es-MX" sz="8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55</a:t>
            </a:fld>
            <a:endParaRPr lang="es-MX"/>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56</a:t>
            </a:fld>
            <a:endParaRPr lang="es-MX"/>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57</a:t>
            </a:fld>
            <a:endParaRPr lang="es-MX"/>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58</a:t>
            </a:fld>
            <a:endParaRPr lang="es-MX"/>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900" kern="1200" dirty="0" smtClean="0">
                <a:solidFill>
                  <a:schemeClr val="tx1"/>
                </a:solidFill>
                <a:latin typeface="+mn-lt"/>
                <a:ea typeface="+mn-ea"/>
                <a:cs typeface="+mn-cs"/>
              </a:rPr>
              <a:t>Motive la participación en esta actividad haciendo alusión a la importancia del trabajo colaborativo. Señale que competir es una forma de lograr resultados, pero no es la más adecuada si no se asume una actitud de colaboración entre los miembros de un equipo de trabajo.</a:t>
            </a:r>
          </a:p>
          <a:p>
            <a:r>
              <a:rPr lang="es-MX" sz="900" kern="1200" dirty="0" smtClean="0">
                <a:solidFill>
                  <a:schemeClr val="tx1"/>
                </a:solidFill>
                <a:latin typeface="+mn-lt"/>
                <a:ea typeface="+mn-ea"/>
                <a:cs typeface="+mn-cs"/>
              </a:rPr>
              <a:t>Solicite que se formen seis equipos de cinco participantes. Cada uno de estos equipos deberá compartir una mesa independiente de las otras.</a:t>
            </a:r>
          </a:p>
          <a:p>
            <a:r>
              <a:rPr lang="es-MX" sz="900" kern="1200" dirty="0" smtClean="0">
                <a:solidFill>
                  <a:schemeClr val="tx1"/>
                </a:solidFill>
                <a:latin typeface="+mn-lt"/>
                <a:ea typeface="+mn-ea"/>
                <a:cs typeface="+mn-cs"/>
              </a:rPr>
              <a:t>A los demás estudiantes pídales que se distribuyan equitativamente alrededor de las mesas, como observadores de estos equipos. Que vayan rotando para que puedan formarse una clara impresión del funcionamiento de cada uno.</a:t>
            </a:r>
          </a:p>
          <a:p>
            <a:pPr lvl="0"/>
            <a:r>
              <a:rPr lang="es-MX" sz="900" kern="1200" dirty="0" smtClean="0">
                <a:solidFill>
                  <a:schemeClr val="tx1"/>
                </a:solidFill>
                <a:latin typeface="+mn-lt"/>
                <a:ea typeface="+mn-ea"/>
                <a:cs typeface="+mn-cs"/>
              </a:rPr>
              <a:t>Entregue a cada participante un sobre con los fragmentos para componer un cuadrado.</a:t>
            </a:r>
          </a:p>
          <a:p>
            <a:pPr lvl="0"/>
            <a:r>
              <a:rPr lang="es-MX" sz="900" kern="1200" dirty="0" smtClean="0">
                <a:solidFill>
                  <a:schemeClr val="tx1"/>
                </a:solidFill>
                <a:latin typeface="+mn-lt"/>
                <a:ea typeface="+mn-ea"/>
                <a:cs typeface="+mn-cs"/>
              </a:rPr>
              <a:t>En cada equipo, cada uno de sus integrantes deberá confeccionar un cuadrado de tamaño exactamente igual al de sus cuatro compañeros. Ninguno podrá componer el cuadrado sólo con las piezas que ha recibido, por lo que deberá intercambiar piezas con sus compañeros. El trabajo no estará terminado hasta que cada miembro tenga ante sí, en la mesa, un cuadrado completo de tamaño igual al de todos los demás.</a:t>
            </a:r>
          </a:p>
          <a:p>
            <a:pPr lvl="0"/>
            <a:r>
              <a:rPr lang="es-MX" sz="900" kern="1200" dirty="0" smtClean="0">
                <a:solidFill>
                  <a:schemeClr val="tx1"/>
                </a:solidFill>
                <a:latin typeface="+mn-lt"/>
                <a:ea typeface="+mn-ea"/>
                <a:cs typeface="+mn-cs"/>
              </a:rPr>
              <a:t>Distribuya las instrucciones del juego, entregando a tres grupos la Versión 1 y a los otros tres la Versión 2. Son, justamente, las instrucciones las que harán que los grupos tengan resultados diferentes. Habrá unos que trabajarán bajo condiciones explícitas de colaboración y otros que tendrán que ir construyendo esas relaciones para poder cumplir el objetivo.</a:t>
            </a:r>
          </a:p>
          <a:p>
            <a:pPr lvl="0"/>
            <a:r>
              <a:rPr lang="es-MX" sz="900" kern="1200" dirty="0" smtClean="0">
                <a:solidFill>
                  <a:schemeClr val="tx1"/>
                </a:solidFill>
                <a:latin typeface="+mn-lt"/>
                <a:ea typeface="+mn-ea"/>
                <a:cs typeface="+mn-cs"/>
              </a:rPr>
              <a:t>A los observadores, entrégueles la pauta de observación.</a:t>
            </a:r>
          </a:p>
          <a:p>
            <a:r>
              <a:rPr lang="es-MX" sz="900" kern="1200" dirty="0" smtClean="0">
                <a:solidFill>
                  <a:schemeClr val="tx1"/>
                </a:solidFill>
                <a:latin typeface="+mn-lt"/>
                <a:ea typeface="+mn-ea"/>
                <a:cs typeface="+mn-cs"/>
              </a:rPr>
              <a:t>Otórgueles el tiempo necesario para finalizar el trabajo. Probablemente, tres de los equipos terminarán antes que los otros. A los tres equipos que trabajaron en condiciones más difíciles, espérelos durante un tiempo prudente y luego permítales terminar los cuadrados, hablando entre ellos.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59</a:t>
            </a:fld>
            <a:endParaRPr lang="es-MX"/>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Ofrezca la palabra para que los participantes que lo deseen opinen sobre el valor que le asignan al ejercicio de autoconocimiento que acaban de realizar. Pídales que se refieran a sus propios descubrimientos y a los aportes que recibieron de sus pares. Oriente la reflexión hacia el reconocimiento de que todos tenemos fortalezas y debilidades, que todos necesitamos complementarnos para emprender acciones complejas.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60</a:t>
            </a:fld>
            <a:endParaRPr lang="es-MX"/>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El trabajo en equipo requiere la contribución de todos sus miembros. Para ello es fundamental el conocimiento de las capacidades propias y también la disposición a modificar aquellas limitaciones que no contribuyen al logro de resultados. Bajo estas condiciones, un equipo de trabajo logra una sinergia fuertemente contribuyente al logro de sus objetivos, y al mejoramiento de las condiciones de convivencia.</a:t>
            </a: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61</a:t>
            </a:fld>
            <a:endParaRPr lang="es-MX"/>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62</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Comente con el grupo la importancia del trabajo en equipo y estimule la toma de contacto con el tema, pidiéndoles que identifiquen experiencias de este tipo que hayan sido significativas para ellos, como por ejemplo, organizar una actividad del curso o una fiesta familiar. Introduzca la actividad mencionando que en un equipo, para que todos puedan contribuir adecuadamente, es fundamental contar con objetivos claros que orienten el desempeño de cada cual.</a:t>
            </a:r>
          </a:p>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9</a:t>
            </a:fld>
            <a:endParaRPr lang="es-MX"/>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63</a:t>
            </a:fld>
            <a:endParaRPr lang="es-MX"/>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Se hará en la forma de un “reality show”, en que varias personas vivirán juntos durante tres meses. El supuesto es que ellos están en una reunión anterior al inicio del experimento y conversan diversos temas para fijar reglas de convivencia, apreciando cuánta afinidad y confianza podrán tener entre ellos. Fuera del set habrá un grupo de observadores que deberá retroalimentar a los protagonistas, en relación a cuán confiable fue la posición asumida por cada uno de ellos.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64</a:t>
            </a:fld>
            <a:endParaRPr lang="es-MX"/>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65</a:t>
            </a:fld>
            <a:endParaRPr lang="es-MX"/>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66</a:t>
            </a:fld>
            <a:endParaRPr lang="es-MX"/>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Utilice la información contenida en los antecedentes para el facilitador. Ayude a los participantes a valorizar la importancia de generar confianza en los otros y de tener confianza en los miembros de un equipo. A su vez, destaque el valor de expresar las opiniones con claridad y respeto, para no esconder situaciones que pueden generar posteriormente conflictos negativos. </a:t>
            </a:r>
          </a:p>
          <a:p>
            <a:pPr lvl="0"/>
            <a:r>
              <a:rPr lang="es-MX" sz="800" kern="1200" dirty="0" smtClean="0">
                <a:solidFill>
                  <a:schemeClr val="tx1"/>
                </a:solidFill>
                <a:latin typeface="+mn-lt"/>
                <a:ea typeface="+mn-ea"/>
                <a:cs typeface="+mn-cs"/>
              </a:rPr>
              <a:t>Solicite siete voluntarios para participar en un “reality show”. El resto del grupo actuará como observadores—televidentes que, al final de la experiencia, entregarán una opinión.</a:t>
            </a:r>
          </a:p>
          <a:p>
            <a:r>
              <a:rPr lang="es-MX" sz="800" kern="1200" dirty="0" smtClean="0">
                <a:solidFill>
                  <a:schemeClr val="tx1"/>
                </a:solidFill>
                <a:latin typeface="+mn-lt"/>
                <a:ea typeface="+mn-ea"/>
                <a:cs typeface="+mn-cs"/>
              </a:rPr>
              <a:t>Converse privadamente con los siete participantes del “reality” y explíqueles que ellos van a vivir tres meses juntos, que hasta ahora no se conocen, que podrán salir de casa sólo un día a la semana, con su correspondiente noche. Indíqueles que en este momento deberán participar en una reunión con el propósito de conocerse y organizarse, para lo cual se harán preguntas entre ellos. Mencióneles la importancia de responder con total honestidad.</a:t>
            </a:r>
          </a:p>
          <a:p>
            <a:r>
              <a:rPr lang="es-MX" sz="800" kern="1200" dirty="0" smtClean="0">
                <a:solidFill>
                  <a:schemeClr val="tx1"/>
                </a:solidFill>
                <a:latin typeface="+mn-lt"/>
                <a:ea typeface="+mn-ea"/>
                <a:cs typeface="+mn-cs"/>
              </a:rPr>
              <a:t>Entregue a cada participante un número igual de tarjetas y solicíteles que se hagan las preguntas entre sí. A cada participante le corresponde responder y preguntar igual número de veces, vale decir, cada uno hará –por ejemplo– cuatro preguntas y responderá otras cuatro. Acláreles que están en un estudio de TV y que están siendo observados por los televidentes.</a:t>
            </a:r>
          </a:p>
          <a:p>
            <a:r>
              <a:rPr lang="es-MX" sz="800" kern="1200" dirty="0" smtClean="0">
                <a:solidFill>
                  <a:schemeClr val="tx1"/>
                </a:solidFill>
                <a:latin typeface="+mn-lt"/>
                <a:ea typeface="+mn-ea"/>
                <a:cs typeface="+mn-cs"/>
              </a:rPr>
              <a:t>Antes de dar inicio al ejercicio, reúnase con los observadores—televidentes, cuénteles sobre las características del “reality” y pídales que, apoyándose en la pauta de observación, conformen su propia opinión sobre la credibilidad de las respuestas que van a escuchar. Indíqueles que al finalizar el ejercicio deberán retroalimentar a los participantes.</a:t>
            </a:r>
          </a:p>
          <a:p>
            <a:r>
              <a:rPr lang="es-MX" sz="800" kern="1200" dirty="0" smtClean="0">
                <a:solidFill>
                  <a:schemeClr val="tx1"/>
                </a:solidFill>
                <a:latin typeface="+mn-lt"/>
                <a:ea typeface="+mn-ea"/>
                <a:cs typeface="+mn-cs"/>
              </a:rPr>
              <a:t>Ahora dé inicio a la actuación. Otorgue 30 minutos para que realicen el intercambio de preguntas y respuestas, jugando usted el rol de coordinador.</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67</a:t>
            </a:fld>
            <a:endParaRPr lang="es-MX"/>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En sesión plenaria, los observadores opinarán sobre el comportamiento de los protagonistas. Argumentarán cómo creen que resultará la convivencia entre ellos, de acuerdo a las actitudes que apreciaron. Harán especial énfasis en los aspectos de honestidad y credibilidad, según la pauta de que disponen. Con esas intervenciones se abrirá un debate para que todos opinen. Finalmente, se hará la votación para seleccionar al protagonista que resultó más confiable y al observador—televidente que expresó los mejores argumentos. La votación se hará a mano alzada y los dos elegidos recibirán un reconocimiento en aplausos.</a:t>
            </a: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68</a:t>
            </a:fld>
            <a:endParaRPr lang="es-MX"/>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El relator orientará respecto de la importancia de la credibilidad y de la retroalimentación, al interior de los equipos de trabajo, apoyándose en los contenidos tratados en los antecedentes para el facilitador.</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69</a:t>
            </a:fld>
            <a:endParaRPr lang="es-MX"/>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70</a:t>
            </a:fld>
            <a:endParaRPr lang="es-MX"/>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71</a:t>
            </a:fld>
            <a:endParaRPr lang="es-MX"/>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Se formarán equipos que identificarán las capacidades y las limitaciones que favorecen o dificultan el trabajo en equipo. Luego jugarán en un tablero, tratando de llegar a la meta según sus capacidades.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72</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10</a:t>
            </a:fld>
            <a:endParaRPr lang="es-MX"/>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73</a:t>
            </a:fld>
            <a:endParaRPr lang="es-MX"/>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74</a:t>
            </a:fld>
            <a:endParaRPr lang="es-MX"/>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75</a:t>
            </a:fld>
            <a:endParaRPr lang="es-MX"/>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Motive al grupo señalando que harán un juego de cartas, en el que los ganadores serán quienes cuenten con mejores talentos para sortear problemas. Mencione que todos los equipos de trabajo – inevitablemente – enfrentan problemas, pero que la clave está en las capacidades individuales y grupales con las que cuentan para resolverlos.</a:t>
            </a:r>
          </a:p>
          <a:p>
            <a:pPr lvl="0"/>
            <a:r>
              <a:rPr lang="es-MX" sz="800" kern="1200" dirty="0" smtClean="0">
                <a:solidFill>
                  <a:schemeClr val="tx1"/>
                </a:solidFill>
                <a:latin typeface="+mn-lt"/>
                <a:ea typeface="+mn-ea"/>
                <a:cs typeface="+mn-cs"/>
              </a:rPr>
              <a:t>Solicite al grupo que formen equipos de seis a ocho personas.</a:t>
            </a:r>
          </a:p>
          <a:p>
            <a:pPr lvl="0"/>
            <a:r>
              <a:rPr lang="es-MX" sz="800" kern="1200" dirty="0" smtClean="0">
                <a:solidFill>
                  <a:schemeClr val="tx1"/>
                </a:solidFill>
                <a:latin typeface="+mn-lt"/>
                <a:ea typeface="+mn-ea"/>
                <a:cs typeface="+mn-cs"/>
              </a:rPr>
              <a:t>A la mitad de los equipos entrégueles juegos de naipes tipo A (doce cartas); y a la otra mitad, juegos tipo B (diez cartas).</a:t>
            </a:r>
          </a:p>
          <a:p>
            <a:r>
              <a:rPr lang="es-MX" sz="800" kern="1200" dirty="0" smtClean="0">
                <a:solidFill>
                  <a:schemeClr val="tx1"/>
                </a:solidFill>
                <a:latin typeface="+mn-lt"/>
                <a:ea typeface="+mn-ea"/>
                <a:cs typeface="+mn-cs"/>
              </a:rPr>
              <a:t>Siempre está llamando la atención</a:t>
            </a:r>
          </a:p>
          <a:p>
            <a:r>
              <a:rPr lang="es-MX" sz="800" kern="1200" dirty="0" smtClean="0">
                <a:solidFill>
                  <a:schemeClr val="tx1"/>
                </a:solidFill>
                <a:latin typeface="+mn-lt"/>
                <a:ea typeface="+mn-ea"/>
                <a:cs typeface="+mn-cs"/>
              </a:rPr>
              <a:t>Pídales que escriban al reverso de cada carta los rasgos que mejor definen las palabras o frases que en ellas aparecen. Puede usar el siguiente ejemplo para los participantes:</a:t>
            </a:r>
          </a:p>
          <a:p>
            <a:pPr lvl="0"/>
            <a:r>
              <a:rPr lang="es-MX" sz="800" kern="1200" dirty="0" smtClean="0">
                <a:solidFill>
                  <a:schemeClr val="tx1"/>
                </a:solidFill>
                <a:latin typeface="+mn-lt"/>
                <a:ea typeface="+mn-ea"/>
                <a:cs typeface="+mn-cs"/>
              </a:rPr>
              <a:t>Aquellas cartas en blanco (dos por equipo) serán los “comodines”. En cada uno de ellos, el equipo debe consignar cualquier otra característica que se les ocurra: una que dificulte el trabajo en equipo y otra que lo favorezca.</a:t>
            </a:r>
          </a:p>
          <a:p>
            <a:pPr lvl="0"/>
            <a:r>
              <a:rPr lang="es-MX" sz="800" kern="1200" dirty="0" smtClean="0">
                <a:solidFill>
                  <a:schemeClr val="tx1"/>
                </a:solidFill>
                <a:latin typeface="+mn-lt"/>
                <a:ea typeface="+mn-ea"/>
                <a:cs typeface="+mn-cs"/>
              </a:rPr>
              <a:t>Otórgueles 15 minutos para que hagan sus descripciones en el reverso delas cartas.</a:t>
            </a:r>
          </a:p>
          <a:p>
            <a:r>
              <a:rPr lang="es-MX" sz="800" b="1" kern="1200" dirty="0" smtClean="0">
                <a:solidFill>
                  <a:schemeClr val="tx1"/>
                </a:solidFill>
                <a:latin typeface="+mn-lt"/>
                <a:ea typeface="+mn-ea"/>
                <a:cs typeface="+mn-cs"/>
              </a:rPr>
              <a:t>Paso 2</a:t>
            </a:r>
            <a:endParaRPr lang="es-MX" sz="800" kern="1200" dirty="0" smtClean="0">
              <a:solidFill>
                <a:schemeClr val="tx1"/>
              </a:solidFill>
              <a:latin typeface="+mn-lt"/>
              <a:ea typeface="+mn-ea"/>
              <a:cs typeface="+mn-cs"/>
            </a:endParaRPr>
          </a:p>
          <a:p>
            <a:r>
              <a:rPr lang="es-MX" sz="800" kern="1200" dirty="0" smtClean="0">
                <a:solidFill>
                  <a:schemeClr val="tx1"/>
                </a:solidFill>
                <a:latin typeface="+mn-lt"/>
                <a:ea typeface="+mn-ea"/>
                <a:cs typeface="+mn-cs"/>
              </a:rPr>
              <a:t>Pida que todas las cartas –debidamente completadas por los participantes– sean depositadas en la bolsa plástica y revuelvas.</a:t>
            </a:r>
          </a:p>
          <a:p>
            <a:r>
              <a:rPr lang="es-MX" sz="800" kern="1200" dirty="0" smtClean="0">
                <a:solidFill>
                  <a:schemeClr val="tx1"/>
                </a:solidFill>
                <a:latin typeface="+mn-lt"/>
                <a:ea typeface="+mn-ea"/>
                <a:cs typeface="+mn-cs"/>
              </a:rPr>
              <a:t>Hágales notar que los equipos que antes formaron se diferenciaban de acuerdo a las características individuales y grupales que dificultan y facilitan el funcionamiento de los equipos de trabajo. Ahora solicíteles que se dividan en sólo dos equipos, que van a competir por llegar a la meta.</a:t>
            </a:r>
          </a:p>
          <a:p>
            <a:r>
              <a:rPr lang="es-MX" sz="800" kern="1200" dirty="0" smtClean="0">
                <a:solidFill>
                  <a:schemeClr val="tx1"/>
                </a:solidFill>
                <a:latin typeface="+mn-lt"/>
                <a:ea typeface="+mn-ea"/>
                <a:cs typeface="+mn-cs"/>
              </a:rPr>
              <a:t>Cada equipo deberá sacar –al azar– siete cartas de la bolsa. Para elegir quién parte, dos adversarios jugarán a la “piedra, papel o tijera”.</a:t>
            </a:r>
          </a:p>
          <a:p>
            <a:r>
              <a:rPr lang="es-MX" sz="800" kern="1200" dirty="0" smtClean="0">
                <a:solidFill>
                  <a:schemeClr val="tx1"/>
                </a:solidFill>
                <a:latin typeface="+mn-lt"/>
                <a:ea typeface="+mn-ea"/>
                <a:cs typeface="+mn-cs"/>
              </a:rPr>
              <a:t>Una vez decidido quién parte, cada equipo jugará avanzando un puesto si muestra una carta con una condición positiva (+) o retrocediendo un puesto si tiene una carta con una condición negativa (-). En cada jugada deben leer en voz alta el título de la carta y las características que tiene al reverso.</a:t>
            </a:r>
          </a:p>
          <a:p>
            <a:r>
              <a:rPr lang="es-MX" sz="800" kern="1200" dirty="0" smtClean="0">
                <a:solidFill>
                  <a:schemeClr val="tx1"/>
                </a:solidFill>
                <a:latin typeface="+mn-lt"/>
                <a:ea typeface="+mn-ea"/>
                <a:cs typeface="+mn-cs"/>
              </a:rPr>
              <a:t>Marque con gis (o plumón) de color las posiciones alcanzadas; uno diferente para cada equipo.</a:t>
            </a:r>
          </a:p>
          <a:p>
            <a:r>
              <a:rPr lang="es-MX" sz="800" kern="1200" dirty="0" smtClean="0">
                <a:solidFill>
                  <a:schemeClr val="tx1"/>
                </a:solidFill>
                <a:latin typeface="+mn-lt"/>
                <a:ea typeface="+mn-ea"/>
                <a:cs typeface="+mn-cs"/>
              </a:rPr>
              <a:t>Si a cualquiera de los equipos se les acaban las cartas sin haber llegado a la meta, deben sacar otras siete cartas de la bolsa y continuar jugando, hasta que haya un equipo vencedor.</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76</a:t>
            </a:fld>
            <a:endParaRPr lang="es-MX"/>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Un representante –por cada uno de los equipos que se formaron en la primera parte del juego–, mencionará la denominación que le dieron al “comodín” y explicará por qué le dieron ese nombre.</a:t>
            </a:r>
          </a:p>
          <a:p>
            <a:r>
              <a:rPr lang="es-MX" sz="800" kern="1200" dirty="0" smtClean="0">
                <a:solidFill>
                  <a:schemeClr val="tx1"/>
                </a:solidFill>
                <a:latin typeface="+mn-lt"/>
                <a:ea typeface="+mn-ea"/>
                <a:cs typeface="+mn-cs"/>
              </a:rPr>
              <a:t>Luego, libremente, harán comentarios acerca de qué creen ellos que se pretendió representar con el juego y qué experiencias personales les hizo recordar.</a:t>
            </a:r>
          </a:p>
          <a:p>
            <a:r>
              <a:rPr lang="es-MX" sz="800" kern="1200" dirty="0" smtClean="0">
                <a:solidFill>
                  <a:schemeClr val="tx1"/>
                </a:solidFill>
                <a:latin typeface="+mn-lt"/>
                <a:ea typeface="+mn-ea"/>
                <a:cs typeface="+mn-cs"/>
              </a:rPr>
              <a:t>Si no hubo ganador, aprovechen de analizar de qué manera y hasta qué punto las dificultades personales y grupales pueden entorpecer el trabajo en equipo.</a:t>
            </a:r>
          </a:p>
          <a:p>
            <a:r>
              <a:rPr lang="es-MX" sz="800" kern="1200" dirty="0" smtClean="0">
                <a:solidFill>
                  <a:schemeClr val="tx1"/>
                </a:solidFill>
                <a:latin typeface="+mn-lt"/>
                <a:ea typeface="+mn-ea"/>
                <a:cs typeface="+mn-cs"/>
              </a:rPr>
              <a:t>El facilitador puede destacar el hecho de que –seguramente– cada equipo utilizó primero las cartas favorables, intentando ganar. Igual situación sucede en la vida real. En el ámbito laboral, si un jefe tiene la opción de elegir a los participantes de un equipo, dejará fuera a quienes crean problemas, tal como ellos lo hicieron en esta ocasión.</a:t>
            </a:r>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77</a:t>
            </a:fld>
            <a:endParaRPr lang="es-MX"/>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El juego es una metáfora de la vida real. Las condiciones personales, obviamente, condicionan el funcionamiento grupal, pero también el equipo tiene una identidad que va más allá de la mera suma de estas características. Por ejemplo, un equipo puede estar compuesto solamente por personas muy trabajadoras y, sin un liderazgo apropiado, los esfuerzos podrían desperdiciarse. Por lo tanto, para un buen funcionamiento es necesario que los miembros del equipo tengan características favorables, y que el equipo como tal también las tenga. Quizás ahora puede entenderse con mayor nitidez por qué es difícil trabajar eficientemente en equipo.</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78</a:t>
            </a:fld>
            <a:endParaRPr lang="es-MX"/>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79</a:t>
            </a:fld>
            <a:endParaRPr lang="es-MX"/>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80</a:t>
            </a:fld>
            <a:endParaRPr lang="es-MX"/>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Se formarán cinco equipos de igual número de participantes. Cada equipo trabajará con una técnica diferente que le permitirá dilucidar el problema y tomar decisiones respecto de la solución. Al término del ejercicio podrán comentar los méritos y limitaciones de las distintas técnicas, de acuerdo a diferentes clases de problemas.</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81</a:t>
            </a:fld>
            <a:endParaRPr lang="es-MX"/>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82</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r>
              <a:rPr lang="es-MX" sz="900" kern="1200" dirty="0" smtClean="0">
                <a:solidFill>
                  <a:schemeClr val="tx1"/>
                </a:solidFill>
                <a:latin typeface="+mn-lt"/>
                <a:ea typeface="+mn-ea"/>
                <a:cs typeface="+mn-cs"/>
              </a:rPr>
              <a:t>Al finalizar la</a:t>
            </a:r>
            <a:r>
              <a:rPr lang="es-MX" sz="900" kern="1200" baseline="0" dirty="0" smtClean="0">
                <a:solidFill>
                  <a:schemeClr val="tx1"/>
                </a:solidFill>
                <a:latin typeface="+mn-lt"/>
                <a:ea typeface="+mn-ea"/>
                <a:cs typeface="+mn-cs"/>
              </a:rPr>
              <a:t> exposición, d</a:t>
            </a:r>
            <a:r>
              <a:rPr lang="es-MX" sz="900" kern="1200" dirty="0" smtClean="0">
                <a:solidFill>
                  <a:schemeClr val="tx1"/>
                </a:solidFill>
                <a:latin typeface="+mn-lt"/>
                <a:ea typeface="+mn-ea"/>
                <a:cs typeface="+mn-cs"/>
              </a:rPr>
              <a:t>ivida al grupo en equipos de seis a ocho personas y distribúyales una revista, tijeras, goma de pegar y un pliego de cartulina a cada equipo.</a:t>
            </a:r>
          </a:p>
          <a:p>
            <a:pPr marL="180975" indent="-180975" algn="just">
              <a:buFont typeface="Wingdings" pitchFamily="2" charset="2"/>
              <a:buChar char="§"/>
            </a:pPr>
            <a:r>
              <a:rPr lang="es-MX" sz="900" kern="1200" dirty="0" smtClean="0">
                <a:solidFill>
                  <a:schemeClr val="tx1"/>
                </a:solidFill>
                <a:latin typeface="+mn-lt"/>
                <a:ea typeface="+mn-ea"/>
                <a:cs typeface="+mn-cs"/>
              </a:rPr>
              <a:t>Solicite que cada equipo elija un observador y entrégueles la “Pauta para los observadores”. Luego de revisar con ellos sus instrucciones, indíqueles que vuelvan a incorporarse a su equipo.</a:t>
            </a:r>
          </a:p>
          <a:p>
            <a:pPr marL="180975" marR="0" lvl="0" indent="-180975" algn="just" defTabSz="914400" rtl="0" eaLnBrk="1" fontAlgn="auto" latinLnBrk="0" hangingPunct="1">
              <a:lnSpc>
                <a:spcPct val="100000"/>
              </a:lnSpc>
              <a:spcBef>
                <a:spcPts val="0"/>
              </a:spcBef>
              <a:spcAft>
                <a:spcPts val="0"/>
              </a:spcAft>
              <a:buClrTx/>
              <a:buSzTx/>
              <a:buFont typeface="Wingdings" pitchFamily="2" charset="2"/>
              <a:buChar char="§"/>
              <a:tabLst/>
              <a:defRPr/>
            </a:pPr>
            <a:r>
              <a:rPr lang="es-MX" sz="900" kern="1200" dirty="0" smtClean="0">
                <a:solidFill>
                  <a:schemeClr val="tx1"/>
                </a:solidFill>
                <a:latin typeface="+mn-lt"/>
                <a:ea typeface="+mn-ea"/>
                <a:cs typeface="+mn-cs"/>
              </a:rPr>
              <a:t>Indique a cada equipo que ellos pertenecen a una empresa de publicidad y que deben diseñar un cartel y un eslogan, que será expuesto en microbuses, paraderos y estaciones de metro, para dar a conocer un nuevo jabón que pronto saldrá al mercado. Sus servicios han sido contratados por el dueño de la empresa que fabrica y comercializa el jabón, y es a él a quien tienen que presentar su propuesta gráfica.</a:t>
            </a:r>
          </a:p>
          <a:p>
            <a:pPr marL="180975" indent="-180975" algn="just">
              <a:buFont typeface="Wingdings" pitchFamily="2" charset="2"/>
              <a:buChar char="§"/>
            </a:pPr>
            <a:r>
              <a:rPr lang="es-MX" sz="900" kern="1200" dirty="0" smtClean="0">
                <a:solidFill>
                  <a:schemeClr val="tx1"/>
                </a:solidFill>
                <a:latin typeface="+mn-lt"/>
                <a:ea typeface="+mn-ea"/>
                <a:cs typeface="+mn-cs"/>
              </a:rPr>
              <a:t>Otórgueles 15 minutos para que creen el eslogan y diseñen el cartel.</a:t>
            </a: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11</a:t>
            </a:fld>
            <a:endParaRPr lang="es-MX"/>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180975" indent="-180975" algn="just">
              <a:buFont typeface="Wingdings" pitchFamily="2" charset="2"/>
              <a:buChar char="§"/>
            </a:pPr>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83</a:t>
            </a:fld>
            <a:endParaRPr lang="es-MX"/>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84</a:t>
            </a:fld>
            <a:endParaRPr lang="es-MX"/>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85</a:t>
            </a:fld>
            <a:endParaRPr lang="es-MX"/>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86</a:t>
            </a:fld>
            <a:endParaRPr lang="es-MX"/>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MX" sz="800" kern="1200" dirty="0" smtClean="0">
                <a:solidFill>
                  <a:schemeClr val="tx1"/>
                </a:solidFill>
                <a:latin typeface="+mn-lt"/>
                <a:ea typeface="+mn-ea"/>
                <a:cs typeface="+mn-cs"/>
              </a:rPr>
              <a:t>Introduzca la actividad comentando que hay técnicas muy interesantes que ayudan a enfrentar dificultades y a buscar alternativas de solución. Este aprendizaje les será útil tanto en experiencias de trabajo como en la vida personal. Hágales ver que la mayoría de los problemas se nos presentan al principio, muy confusos, que cuesta distinguir las verdaderas causas, que muchas veces éstas se confunden con los efectos, y que sólo un buen análisis permite avanzar en su solución.</a:t>
            </a:r>
          </a:p>
          <a:p>
            <a:r>
              <a:rPr lang="es-MX" sz="800" kern="1200" dirty="0" smtClean="0">
                <a:solidFill>
                  <a:schemeClr val="tx1"/>
                </a:solidFill>
                <a:latin typeface="+mn-lt"/>
                <a:ea typeface="+mn-ea"/>
                <a:cs typeface="+mn-cs"/>
              </a:rPr>
              <a:t>Solicite que se formen cinco equipos y a cada uno entréguele una técnica diferente: al primero, Matriz de opiniones; al segundo, Espina de pescado; al tercero, Análisis crítico; al cuarto, Análisis de importancia-urgencia; y al quinto, Lluvia de ideas.</a:t>
            </a:r>
          </a:p>
          <a:p>
            <a:r>
              <a:rPr lang="es-MX" sz="800" kern="1200" dirty="0" smtClean="0">
                <a:solidFill>
                  <a:schemeClr val="tx1"/>
                </a:solidFill>
                <a:latin typeface="+mn-lt"/>
                <a:ea typeface="+mn-ea"/>
                <a:cs typeface="+mn-cs"/>
              </a:rPr>
              <a:t>Dentro de cada equipo se distribuirá un ejemplar por persona. Ello les permitirá una mejor reflexión sobre el problema que plantea cada guía de trabajo y buscar la mejor solución posible.</a:t>
            </a:r>
          </a:p>
          <a:p>
            <a:r>
              <a:rPr lang="es-MX" sz="800" kern="1200" dirty="0" smtClean="0">
                <a:solidFill>
                  <a:schemeClr val="tx1"/>
                </a:solidFill>
                <a:latin typeface="+mn-lt"/>
                <a:ea typeface="+mn-ea"/>
                <a:cs typeface="+mn-cs"/>
              </a:rPr>
              <a:t>Si no logran acuerdos consensuados, deben analizar las razones de aquellas discrepancias y buscar un camino alternativo de solución.</a:t>
            </a:r>
          </a:p>
          <a:p>
            <a:pPr marL="180975" marR="0" lvl="0" indent="-180975" algn="just" defTabSz="914400" rtl="0" eaLnBrk="1" fontAlgn="auto" latinLnBrk="0" hangingPunct="1">
              <a:lnSpc>
                <a:spcPct val="100000"/>
              </a:lnSpc>
              <a:spcBef>
                <a:spcPts val="0"/>
              </a:spcBef>
              <a:spcAft>
                <a:spcPts val="0"/>
              </a:spcAft>
              <a:buClrTx/>
              <a:buSzTx/>
              <a:buFont typeface="Arial" pitchFamily="34" charset="0"/>
              <a:buChar char="•"/>
              <a:tabLst/>
              <a:defRPr/>
            </a:pPr>
            <a:r>
              <a:rPr lang="es-MX" sz="800" kern="1200" dirty="0" smtClean="0">
                <a:solidFill>
                  <a:schemeClr val="tx1"/>
                </a:solidFill>
                <a:latin typeface="+mn-lt"/>
                <a:ea typeface="+mn-ea"/>
                <a:cs typeface="+mn-cs"/>
              </a:rPr>
              <a:t>Otórgueles 20 minutos para que empleen la técnica de resolución de problemas que fue asignada a cada equipo.</a:t>
            </a:r>
          </a:p>
          <a:p>
            <a:endParaRPr lang="es-MX" sz="90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87</a:t>
            </a:fld>
            <a:endParaRPr lang="es-MX"/>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Un representante por equipo explicará brevemente en qué consistió el ejercicio que realizaron y los resultados que obtuvieron. Usted puede orientar el análisis basándose en las siguientes preguntas:</a:t>
            </a:r>
          </a:p>
          <a:p>
            <a:pPr lvl="0"/>
            <a:r>
              <a:rPr lang="es-MX" sz="800" kern="1200" dirty="0" smtClean="0">
                <a:solidFill>
                  <a:schemeClr val="tx1"/>
                </a:solidFill>
                <a:latin typeface="+mn-lt"/>
                <a:ea typeface="+mn-ea"/>
                <a:cs typeface="+mn-cs"/>
              </a:rPr>
              <a:t>¿Qué técnica les resultó más sorprendente y por qué?</a:t>
            </a:r>
          </a:p>
          <a:p>
            <a:pPr lvl="0"/>
            <a:r>
              <a:rPr lang="es-MX" sz="800" kern="1200" dirty="0" smtClean="0">
                <a:solidFill>
                  <a:schemeClr val="tx1"/>
                </a:solidFill>
                <a:latin typeface="+mn-lt"/>
                <a:ea typeface="+mn-ea"/>
                <a:cs typeface="+mn-cs"/>
              </a:rPr>
              <a:t>¿Para qué etapa del proceso de decisión o resolución del problema resultó más útil?</a:t>
            </a:r>
          </a:p>
          <a:p>
            <a:pPr lvl="0"/>
            <a:r>
              <a:rPr lang="es-MX" sz="800" kern="1200" dirty="0" smtClean="0">
                <a:solidFill>
                  <a:schemeClr val="tx1"/>
                </a:solidFill>
                <a:latin typeface="+mn-lt"/>
                <a:ea typeface="+mn-ea"/>
                <a:cs typeface="+mn-cs"/>
              </a:rPr>
              <a:t>¿Participaron todos en cada equipo?</a:t>
            </a:r>
          </a:p>
          <a:p>
            <a:pPr lvl="0"/>
            <a:r>
              <a:rPr lang="es-MX" sz="800" kern="1200" dirty="0" smtClean="0">
                <a:solidFill>
                  <a:schemeClr val="tx1"/>
                </a:solidFill>
                <a:latin typeface="+mn-lt"/>
                <a:ea typeface="+mn-ea"/>
                <a:cs typeface="+mn-cs"/>
              </a:rPr>
              <a:t>¿Hubo intentos impositivos?, ¿cedieron algunos sin mayor convicción?</a:t>
            </a:r>
          </a:p>
          <a:p>
            <a:pPr lvl="0"/>
            <a:r>
              <a:rPr lang="es-MX" sz="800" kern="1200" dirty="0" smtClean="0">
                <a:solidFill>
                  <a:schemeClr val="tx1"/>
                </a:solidFill>
                <a:latin typeface="+mn-lt"/>
                <a:ea typeface="+mn-ea"/>
                <a:cs typeface="+mn-cs"/>
              </a:rPr>
              <a:t>¿Se intentó acercar posiciones mediante buenos argumentos?</a:t>
            </a:r>
          </a:p>
          <a:p>
            <a:pPr lvl="0"/>
            <a:r>
              <a:rPr lang="es-MX" sz="800" kern="1200" dirty="0" smtClean="0">
                <a:solidFill>
                  <a:schemeClr val="tx1"/>
                </a:solidFill>
                <a:latin typeface="+mn-lt"/>
                <a:ea typeface="+mn-ea"/>
                <a:cs typeface="+mn-cs"/>
              </a:rPr>
              <a:t>¿Las decisiones se tomaron por consenso, por mayoría o por imposición?</a:t>
            </a:r>
          </a:p>
          <a:p>
            <a:pPr lvl="0"/>
            <a:r>
              <a:rPr lang="es-MX" sz="800" kern="1200" dirty="0" smtClean="0">
                <a:solidFill>
                  <a:schemeClr val="tx1"/>
                </a:solidFill>
                <a:latin typeface="+mn-lt"/>
                <a:ea typeface="+mn-ea"/>
                <a:cs typeface="+mn-cs"/>
              </a:rPr>
              <a:t>¿Idearon soluciones creativas ante las diferencias de opinión?</a:t>
            </a:r>
          </a:p>
          <a:p>
            <a:pPr lvl="0"/>
            <a:r>
              <a:rPr lang="es-MX" sz="800" kern="1200" dirty="0" smtClean="0">
                <a:solidFill>
                  <a:schemeClr val="tx1"/>
                </a:solidFill>
                <a:latin typeface="+mn-lt"/>
                <a:ea typeface="+mn-ea"/>
                <a:cs typeface="+mn-cs"/>
              </a:rPr>
              <a:t>¿Las características personales de los integrantes de cada equipo, marcaron el estilo de resolución de conflictos?</a:t>
            </a:r>
          </a:p>
          <a:p>
            <a:endParaRPr lang="es-MX" sz="800" kern="120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88</a:t>
            </a:fld>
            <a:endParaRPr lang="es-MX"/>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800" kern="1200" dirty="0" smtClean="0">
                <a:solidFill>
                  <a:schemeClr val="tx1"/>
                </a:solidFill>
                <a:latin typeface="+mn-lt"/>
                <a:ea typeface="+mn-ea"/>
                <a:cs typeface="+mn-cs"/>
              </a:rPr>
              <a:t>El facilitador orientará a los participantes respecto de la importancia de enfrentar los problemas al interior de un equipo de trabajo y estimulará el uso de ciertas técnicas que contribuyan en su resolución. </a:t>
            </a:r>
            <a:r>
              <a:rPr lang="es-MX" sz="800" kern="1200" smtClean="0">
                <a:solidFill>
                  <a:schemeClr val="tx1"/>
                </a:solidFill>
                <a:latin typeface="+mn-lt"/>
                <a:ea typeface="+mn-ea"/>
                <a:cs typeface="+mn-cs"/>
              </a:rPr>
              <a:t>Finalmente, los invitará a experimentar con estas técnicas en diversas situaciones de la vida cotidiana y a evaluar sus beneficios.</a:t>
            </a:r>
            <a:endParaRPr lang="es-MX" sz="9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89</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z="900" kern="1200" dirty="0" smtClean="0">
                <a:solidFill>
                  <a:schemeClr val="tx1"/>
                </a:solidFill>
                <a:latin typeface="+mn-lt"/>
                <a:ea typeface="+mn-ea"/>
                <a:cs typeface="+mn-cs"/>
              </a:rPr>
              <a:t>Un representante por equipo presentará el cartel y el eslogan, explicando los objetivos que se plantearon para desarrollarlos. Luego, ofrezca la palabra a los observadores. Pregúnteles si para hacer el trabajo les habría bastado a los equipos con las orientaciones iniciales. Solicíteles que </a:t>
            </a:r>
            <a:r>
              <a:rPr lang="es-MX" sz="900" b="1" kern="1200" dirty="0" smtClean="0">
                <a:solidFill>
                  <a:schemeClr val="tx1"/>
                </a:solidFill>
                <a:latin typeface="+mn-lt"/>
                <a:ea typeface="+mn-ea"/>
                <a:cs typeface="+mn-cs"/>
              </a:rPr>
              <a:t>comenten los objetivos</a:t>
            </a:r>
            <a:r>
              <a:rPr lang="es-MX" sz="900" kern="1200" dirty="0" smtClean="0">
                <a:solidFill>
                  <a:schemeClr val="tx1"/>
                </a:solidFill>
                <a:latin typeface="+mn-lt"/>
                <a:ea typeface="+mn-ea"/>
                <a:cs typeface="+mn-cs"/>
              </a:rPr>
              <a:t> que cada equipo definió y el </a:t>
            </a:r>
            <a:r>
              <a:rPr lang="es-MX" sz="900" b="1" kern="1200" dirty="0" smtClean="0">
                <a:solidFill>
                  <a:schemeClr val="tx1"/>
                </a:solidFill>
                <a:latin typeface="+mn-lt"/>
                <a:ea typeface="+mn-ea"/>
                <a:cs typeface="+mn-cs"/>
              </a:rPr>
              <a:t>grado de participación</a:t>
            </a:r>
            <a:r>
              <a:rPr lang="es-MX" sz="900" kern="1200" dirty="0" smtClean="0">
                <a:solidFill>
                  <a:schemeClr val="tx1"/>
                </a:solidFill>
                <a:latin typeface="+mn-lt"/>
                <a:ea typeface="+mn-ea"/>
                <a:cs typeface="+mn-cs"/>
              </a:rPr>
              <a:t> que hubo en dicha definición. Destaque la importancia de lograr el compromiso de todos los miembros de un equipo para alcanzar un objetivo.</a:t>
            </a:r>
          </a:p>
          <a:p>
            <a:endParaRPr lang="es-MX" sz="900" kern="1200" dirty="0" smtClean="0">
              <a:solidFill>
                <a:schemeClr val="tx1"/>
              </a:solidFill>
              <a:latin typeface="+mn-lt"/>
              <a:ea typeface="+mn-ea"/>
              <a:cs typeface="+mn-cs"/>
            </a:endParaRPr>
          </a:p>
          <a:p>
            <a:r>
              <a:rPr lang="es-MX" sz="900" kern="1200" dirty="0" smtClean="0">
                <a:solidFill>
                  <a:schemeClr val="tx1"/>
                </a:solidFill>
                <a:latin typeface="+mn-lt"/>
                <a:ea typeface="+mn-ea"/>
                <a:cs typeface="+mn-cs"/>
              </a:rPr>
              <a:t>Someta a juicio de la plenaria el proyecto ganador, por aplausómetro, premiando al que haya logrado mayor coherencia entre el diseño del cartel y los objetivos.</a:t>
            </a:r>
          </a:p>
          <a:p>
            <a:pPr marL="180975" indent="-180975">
              <a:buFont typeface="Arial" pitchFamily="34" charset="0"/>
              <a:buChar char="•"/>
            </a:pPr>
            <a:endParaRPr lang="es-MX" sz="900" b="0" dirty="0">
              <a:latin typeface="+mn-lt"/>
            </a:endParaRPr>
          </a:p>
        </p:txBody>
      </p:sp>
      <p:sp>
        <p:nvSpPr>
          <p:cNvPr id="4" name="3 Marcador de número de diapositiva"/>
          <p:cNvSpPr>
            <a:spLocks noGrp="1"/>
          </p:cNvSpPr>
          <p:nvPr>
            <p:ph type="sldNum" sz="quarter" idx="10"/>
          </p:nvPr>
        </p:nvSpPr>
        <p:spPr/>
        <p:txBody>
          <a:bodyPr/>
          <a:lstStyle/>
          <a:p>
            <a:fld id="{A05CBE47-8C6B-4602-80A9-289847F4AEB8}" type="slidenum">
              <a:rPr lang="es-MX" smtClean="0"/>
              <a:pPr/>
              <a:t>12</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16" name="15 Grupo"/>
          <p:cNvGrpSpPr/>
          <p:nvPr userDrawn="1"/>
        </p:nvGrpSpPr>
        <p:grpSpPr>
          <a:xfrm>
            <a:off x="-108520" y="476672"/>
            <a:ext cx="9577064" cy="6381328"/>
            <a:chOff x="-108520" y="476672"/>
            <a:chExt cx="9577064" cy="6381328"/>
          </a:xfrm>
        </p:grpSpPr>
        <p:sp>
          <p:nvSpPr>
            <p:cNvPr id="15" name="14 CuadroTexto"/>
            <p:cNvSpPr txBox="1"/>
            <p:nvPr userDrawn="1"/>
          </p:nvSpPr>
          <p:spPr>
            <a:xfrm>
              <a:off x="4499992" y="3087737"/>
              <a:ext cx="496855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SEP</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4" name="13 CuadroTexto"/>
            <p:cNvSpPr txBox="1"/>
            <p:nvPr userDrawn="1"/>
          </p:nvSpPr>
          <p:spPr>
            <a:xfrm>
              <a:off x="-108520" y="476672"/>
              <a:ext cx="6408712" cy="3770263"/>
            </a:xfrm>
            <a:prstGeom prst="rect">
              <a:avLst/>
            </a:prstGeom>
            <a:noFill/>
          </p:spPr>
          <p:txBody>
            <a:bodyPr wrap="square" rtlCol="0">
              <a:spAutoFit/>
            </a:bodyPr>
            <a:lstStyle/>
            <a:p>
              <a:r>
                <a:rPr lang="es-MX" sz="23900" b="1" dirty="0" smtClean="0">
                  <a:solidFill>
                    <a:schemeClr val="accent6">
                      <a:lumMod val="20000"/>
                      <a:lumOff val="80000"/>
                    </a:schemeClr>
                  </a:solidFill>
                  <a:effectLst>
                    <a:outerShdw blurRad="38100" dist="38100" dir="2700000" algn="tl">
                      <a:srgbClr val="000000">
                        <a:alpha val="43137"/>
                      </a:srgbClr>
                    </a:outerShdw>
                  </a:effectLst>
                </a:rPr>
                <a:t>STPS</a:t>
              </a:r>
              <a:endParaRPr lang="es-MX" sz="23900" b="1" dirty="0">
                <a:solidFill>
                  <a:schemeClr val="accent6">
                    <a:lumMod val="20000"/>
                    <a:lumOff val="80000"/>
                  </a:schemeClr>
                </a:solidFill>
                <a:effectLst>
                  <a:outerShdw blurRad="38100" dist="38100" dir="2700000" algn="tl">
                    <a:srgbClr val="000000">
                      <a:alpha val="43137"/>
                    </a:srgbClr>
                  </a:outerShdw>
                </a:effectLst>
              </a:endParaRPr>
            </a:p>
          </p:txBody>
        </p:sp>
        <p:grpSp>
          <p:nvGrpSpPr>
            <p:cNvPr id="13" name="12 Grupo"/>
            <p:cNvGrpSpPr/>
            <p:nvPr userDrawn="1"/>
          </p:nvGrpSpPr>
          <p:grpSpPr>
            <a:xfrm>
              <a:off x="0" y="6353944"/>
              <a:ext cx="9144000" cy="504056"/>
              <a:chOff x="179512" y="6021288"/>
              <a:chExt cx="8856984" cy="504056"/>
            </a:xfrm>
          </p:grpSpPr>
          <p:sp>
            <p:nvSpPr>
              <p:cNvPr id="10" name="9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1" name="10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sp>
        <p:nvSpPr>
          <p:cNvPr id="2" name="1 Título"/>
          <p:cNvSpPr>
            <a:spLocks noGrp="1"/>
          </p:cNvSpPr>
          <p:nvPr>
            <p:ph type="ctrTitle"/>
          </p:nvPr>
        </p:nvSpPr>
        <p:spPr>
          <a:xfrm>
            <a:off x="971600" y="2204864"/>
            <a:ext cx="7772400" cy="1470025"/>
          </a:xfrm>
        </p:spPr>
        <p:txBody>
          <a:bodyPr/>
          <a:lstStyle>
            <a:lvl1pPr>
              <a:defRPr b="1">
                <a:solidFill>
                  <a:schemeClr val="tx2">
                    <a:lumMod val="50000"/>
                  </a:schemeClr>
                </a:solidFill>
              </a:defRPr>
            </a:lvl1pPr>
          </a:lstStyle>
          <a:p>
            <a:r>
              <a:rPr lang="es-ES" dirty="0" smtClean="0"/>
              <a:t>Haga clic para modificar el estilo de título del patrón</a:t>
            </a:r>
            <a:endParaRPr lang="es-MX" dirty="0"/>
          </a:p>
        </p:txBody>
      </p:sp>
      <p:sp>
        <p:nvSpPr>
          <p:cNvPr id="3" name="2 Subtítulo"/>
          <p:cNvSpPr>
            <a:spLocks noGrp="1"/>
          </p:cNvSpPr>
          <p:nvPr>
            <p:ph type="subTitle" idx="1"/>
          </p:nvPr>
        </p:nvSpPr>
        <p:spPr>
          <a:xfrm>
            <a:off x="1475656" y="4077072"/>
            <a:ext cx="6400800" cy="1752600"/>
          </a:xfrm>
        </p:spPr>
        <p:txBody>
          <a:bodyPr/>
          <a:lstStyle>
            <a:lvl1pPr marL="0" indent="0" algn="ctr">
              <a:buNone/>
              <a:defRPr b="1">
                <a:solidFill>
                  <a:schemeClr val="tx1">
                    <a:tint val="75000"/>
                  </a:schemeClr>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MX" dirty="0"/>
          </a:p>
        </p:txBody>
      </p:sp>
      <p:sp>
        <p:nvSpPr>
          <p:cNvPr id="4" name="3 Marcador de fecha"/>
          <p:cNvSpPr>
            <a:spLocks noGrp="1"/>
          </p:cNvSpPr>
          <p:nvPr>
            <p:ph type="dt" sz="half" idx="10"/>
          </p:nvPr>
        </p:nvSpPr>
        <p:spPr>
          <a:xfrm>
            <a:off x="323528" y="6309320"/>
            <a:ext cx="2133600" cy="365125"/>
          </a:xfrm>
        </p:spPr>
        <p:txBody>
          <a:bodyPr/>
          <a:lstStyle>
            <a:lvl1pPr>
              <a:defRPr b="1">
                <a:solidFill>
                  <a:schemeClr val="tx2">
                    <a:lumMod val="50000"/>
                  </a:schemeClr>
                </a:solidFill>
              </a:defRPr>
            </a:lvl1pPr>
          </a:lstStyle>
          <a:p>
            <a:fld id="{C6E88800-039B-4D78-9E9A-7379C6584A6D}" type="datetime1">
              <a:rPr lang="es-MX" smtClean="0"/>
              <a:pPr/>
              <a:t>19/09/2011</a:t>
            </a:fld>
            <a:endParaRPr lang="es-MX"/>
          </a:p>
        </p:txBody>
      </p:sp>
      <p:sp>
        <p:nvSpPr>
          <p:cNvPr id="5" name="4 Marcador de pie de página"/>
          <p:cNvSpPr>
            <a:spLocks noGrp="1"/>
          </p:cNvSpPr>
          <p:nvPr>
            <p:ph type="ftr" sz="quarter" idx="11"/>
          </p:nvPr>
        </p:nvSpPr>
        <p:spPr>
          <a:xfrm>
            <a:off x="3131840" y="6309320"/>
            <a:ext cx="2895600" cy="365125"/>
          </a:xfrm>
        </p:spPr>
        <p:txBody>
          <a:bodyPr/>
          <a:lstStyle>
            <a:lvl1pPr>
              <a:defRPr b="1">
                <a:solidFill>
                  <a:schemeClr val="tx2">
                    <a:lumMod val="50000"/>
                  </a:schemeClr>
                </a:solidFill>
              </a:defRPr>
            </a:lvl1pPr>
          </a:lstStyle>
          <a:p>
            <a:endParaRPr lang="es-MX" dirty="0"/>
          </a:p>
        </p:txBody>
      </p:sp>
      <p:sp>
        <p:nvSpPr>
          <p:cNvPr id="6" name="5 Marcador de número de diapositiva"/>
          <p:cNvSpPr>
            <a:spLocks noGrp="1"/>
          </p:cNvSpPr>
          <p:nvPr>
            <p:ph type="sldNum" sz="quarter" idx="12"/>
          </p:nvPr>
        </p:nvSpPr>
        <p:spPr>
          <a:xfrm>
            <a:off x="6588224" y="6309320"/>
            <a:ext cx="2133600" cy="365125"/>
          </a:xfrm>
        </p:spPr>
        <p:txBody>
          <a:bodyPr/>
          <a:lstStyle>
            <a:lvl1pPr>
              <a:defRPr b="1">
                <a:solidFill>
                  <a:schemeClr val="tx2">
                    <a:lumMod val="50000"/>
                  </a:schemeClr>
                </a:solidFill>
              </a:defRPr>
            </a:lvl1pPr>
          </a:lstStyle>
          <a:p>
            <a:fld id="{863DAC2C-C515-4487-A285-EDDAB0EBC0A4}" type="slidenum">
              <a:rPr lang="es-MX" smtClean="0"/>
              <a:pPr/>
              <a:t>‹Nº›</a:t>
            </a:fld>
            <a:endParaRPr lang="es-MX"/>
          </a:p>
        </p:txBody>
      </p:sp>
      <p:grpSp>
        <p:nvGrpSpPr>
          <p:cNvPr id="9" name="8 Grupo"/>
          <p:cNvGrpSpPr/>
          <p:nvPr userDrawn="1"/>
        </p:nvGrpSpPr>
        <p:grpSpPr>
          <a:xfrm>
            <a:off x="0" y="188640"/>
            <a:ext cx="9144000" cy="936104"/>
            <a:chOff x="251520" y="188640"/>
            <a:chExt cx="8676456" cy="936104"/>
          </a:xfrm>
        </p:grpSpPr>
        <p:sp>
          <p:nvSpPr>
            <p:cNvPr id="7" name="6 Rectángulo"/>
            <p:cNvSpPr/>
            <p:nvPr userDrawn="1"/>
          </p:nvSpPr>
          <p:spPr>
            <a:xfrm>
              <a:off x="251520" y="188640"/>
              <a:ext cx="8676456"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p:nvPr userDrawn="1"/>
          </p:nvSpPr>
          <p:spPr>
            <a:xfrm>
              <a:off x="251520" y="548680"/>
              <a:ext cx="8676456" cy="57606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7" name="16 CuadroTexto"/>
          <p:cNvSpPr txBox="1"/>
          <p:nvPr userDrawn="1"/>
        </p:nvSpPr>
        <p:spPr>
          <a:xfrm>
            <a:off x="0" y="4509120"/>
            <a:ext cx="3995936" cy="2215991"/>
          </a:xfrm>
          <a:prstGeom prst="rect">
            <a:avLst/>
          </a:prstGeom>
          <a:noFill/>
        </p:spPr>
        <p:txBody>
          <a:bodyPr wrap="square" rtlCol="0">
            <a:spAutoFit/>
          </a:bodyPr>
          <a:lstStyle/>
          <a:p>
            <a:r>
              <a:rPr lang="es-MX" sz="13800" b="1" dirty="0" smtClean="0">
                <a:solidFill>
                  <a:schemeClr val="bg1">
                    <a:lumMod val="85000"/>
                  </a:schemeClr>
                </a:solidFill>
                <a:effectLst>
                  <a:outerShdw blurRad="38100" dist="38100" dir="2700000" algn="tl">
                    <a:schemeClr val="accent6">
                      <a:lumMod val="75000"/>
                      <a:alpha val="43000"/>
                    </a:schemeClr>
                  </a:outerShdw>
                </a:effectLst>
              </a:rPr>
              <a:t>STPS</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
        <p:nvSpPr>
          <p:cNvPr id="18" name="17 CuadroTexto"/>
          <p:cNvSpPr txBox="1"/>
          <p:nvPr userDrawn="1"/>
        </p:nvSpPr>
        <p:spPr>
          <a:xfrm>
            <a:off x="5651104" y="620688"/>
            <a:ext cx="3492896" cy="2215991"/>
          </a:xfrm>
          <a:prstGeom prst="rect">
            <a:avLst/>
          </a:prstGeom>
          <a:noFill/>
        </p:spPr>
        <p:txBody>
          <a:bodyPr wrap="square" rtlCol="0">
            <a:spAutoFit/>
          </a:bodyPr>
          <a:lstStyle/>
          <a:p>
            <a:pPr algn="r"/>
            <a:r>
              <a:rPr lang="es-MX" sz="13800" b="1" dirty="0" smtClean="0">
                <a:solidFill>
                  <a:schemeClr val="bg1">
                    <a:lumMod val="85000"/>
                  </a:schemeClr>
                </a:solidFill>
                <a:effectLst>
                  <a:outerShdw blurRad="38100" dist="38100" dir="2700000" algn="tl">
                    <a:schemeClr val="accent6">
                      <a:lumMod val="75000"/>
                      <a:alpha val="43000"/>
                    </a:schemeClr>
                  </a:outerShdw>
                </a:effectLst>
              </a:rPr>
              <a:t>SEP</a:t>
            </a:r>
            <a:endParaRPr lang="es-MX" sz="13800" b="1" dirty="0">
              <a:solidFill>
                <a:schemeClr val="bg1">
                  <a:lumMod val="85000"/>
                </a:schemeClr>
              </a:solidFill>
              <a:effectLst>
                <a:outerShdw blurRad="38100" dist="38100" dir="2700000" algn="tl">
                  <a:schemeClr val="accent6">
                    <a:lumMod val="75000"/>
                    <a:alpha val="43000"/>
                  </a:scheme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CCB79BD-6B80-4A21-9487-41A15BBF26EF}"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4B1098C-65E0-4FC6-8B5F-00E8991A0A05}"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38100" dist="50800" dir="2700000" algn="tl">
                    <a:schemeClr val="accent6">
                      <a:lumMod val="75000"/>
                      <a:alpha val="43000"/>
                    </a:schemeClr>
                  </a:outerShdw>
                </a:effectLst>
              </a:defRPr>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467544" y="1484784"/>
            <a:ext cx="8229600" cy="474198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CFF0903D-4023-4CE4-95A5-580C8DCAC529}"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7010400" y="6492875"/>
            <a:ext cx="2133600" cy="365125"/>
          </a:xfrm>
        </p:spPr>
        <p:txBody>
          <a:bodyPr/>
          <a:lstStyle>
            <a:lvl1pPr>
              <a:defRPr sz="2000">
                <a:effectLst>
                  <a:outerShdw blurRad="38100" dist="38100" dir="2700000" algn="tl">
                    <a:srgbClr val="000000">
                      <a:alpha val="43137"/>
                    </a:srgbClr>
                  </a:outerShdw>
                </a:effectLst>
              </a:defRPr>
            </a:lvl1pPr>
          </a:lstStyle>
          <a:p>
            <a:fld id="{863DAC2C-C515-4487-A285-EDDAB0EBC0A4}" type="slidenum">
              <a:rPr lang="es-MX" smtClean="0"/>
              <a:pPr/>
              <a:t>‹Nº›</a:t>
            </a:fld>
            <a:endParaRPr lang="es-MX"/>
          </a:p>
        </p:txBody>
      </p:sp>
      <p:grpSp>
        <p:nvGrpSpPr>
          <p:cNvPr id="10" name="9 Grupo"/>
          <p:cNvGrpSpPr/>
          <p:nvPr userDrawn="1"/>
        </p:nvGrpSpPr>
        <p:grpSpPr>
          <a:xfrm>
            <a:off x="3851920" y="6497960"/>
            <a:ext cx="1547664" cy="360040"/>
            <a:chOff x="7596336" y="1268760"/>
            <a:chExt cx="1547664" cy="360040"/>
          </a:xfrm>
        </p:grpSpPr>
        <p:pic>
          <p:nvPicPr>
            <p:cNvPr id="11"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2"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solidFill>
                  <a:schemeClr val="bg1">
                    <a:lumMod val="65000"/>
                  </a:schemeClr>
                </a:solidFill>
                <a:effectLst>
                  <a:outerShdw blurRad="38100" dist="63500" dir="18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normAutofit/>
          </a:bodyPr>
          <a:lstStyle>
            <a:lvl1pPr marL="0" indent="0">
              <a:buNone/>
              <a:defRPr sz="2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F2E7B81-E61A-4224-B5FB-7E4B49463541}" type="datetime1">
              <a:rPr lang="es-MX" smtClean="0"/>
              <a:pPr/>
              <a:t>19/09/2011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2E59B98-F246-4BD3-81BE-D287E4EB747B}"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256CFC58-79BD-4561-AC23-3F008873DA2C}" type="datetime1">
              <a:rPr lang="es-MX" smtClean="0"/>
              <a:pPr/>
              <a:t>19/09/2011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lvl1pPr algn="r">
              <a:defRPr sz="3200">
                <a:effectLst>
                  <a:outerShdw blurRad="88900" dist="38100" dir="2400000" algn="tl">
                    <a:schemeClr val="accent6">
                      <a:lumMod val="75000"/>
                      <a:alpha val="43000"/>
                    </a:schemeClr>
                  </a:outerShdw>
                </a:effectLst>
              </a:defRPr>
            </a:lvl1pPr>
          </a:lstStyle>
          <a:p>
            <a:r>
              <a:rPr lang="es-ES" dirty="0" smtClean="0"/>
              <a:t>Haga clic para modificar el estilo de título del patrón</a:t>
            </a:r>
            <a:endParaRPr lang="es-MX" dirty="0"/>
          </a:p>
        </p:txBody>
      </p:sp>
      <p:sp>
        <p:nvSpPr>
          <p:cNvPr id="3" name="2 Marcador de fecha"/>
          <p:cNvSpPr>
            <a:spLocks noGrp="1"/>
          </p:cNvSpPr>
          <p:nvPr>
            <p:ph type="dt" sz="half" idx="10"/>
          </p:nvPr>
        </p:nvSpPr>
        <p:spPr/>
        <p:txBody>
          <a:bodyPr/>
          <a:lstStyle/>
          <a:p>
            <a:fld id="{9CB5753D-753F-43E0-8E52-DB652B179E7E}" type="datetime1">
              <a:rPr lang="es-MX" smtClean="0"/>
              <a:pPr/>
              <a:t>19/09/2011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grpSp>
        <p:nvGrpSpPr>
          <p:cNvPr id="9" name="8 Grupo"/>
          <p:cNvGrpSpPr/>
          <p:nvPr userDrawn="1"/>
        </p:nvGrpSpPr>
        <p:grpSpPr>
          <a:xfrm>
            <a:off x="7605480" y="5985856"/>
            <a:ext cx="1547664" cy="360040"/>
            <a:chOff x="7596336" y="1268760"/>
            <a:chExt cx="1547664" cy="360040"/>
          </a:xfrm>
        </p:grpSpPr>
        <p:pic>
          <p:nvPicPr>
            <p:cNvPr id="10" name="Picture 1"/>
            <p:cNvPicPr>
              <a:picLocks noChangeAspect="1" noChangeArrowheads="1"/>
            </p:cNvPicPr>
            <p:nvPr userDrawn="1"/>
          </p:nvPicPr>
          <p:blipFill>
            <a:blip r:embed="rId2" cstate="print"/>
            <a:srcRect/>
            <a:stretch>
              <a:fillRect/>
            </a:stretch>
          </p:blipFill>
          <p:spPr bwMode="auto">
            <a:xfrm>
              <a:off x="8351912" y="1268760"/>
              <a:ext cx="792088" cy="360040"/>
            </a:xfrm>
            <a:prstGeom prst="rect">
              <a:avLst/>
            </a:prstGeom>
            <a:noFill/>
            <a:ln w="9525">
              <a:noFill/>
              <a:miter lim="800000"/>
              <a:headEnd/>
              <a:tailEnd/>
            </a:ln>
          </p:spPr>
        </p:pic>
        <p:pic>
          <p:nvPicPr>
            <p:cNvPr id="11" name="Picture 2"/>
            <p:cNvPicPr>
              <a:picLocks noChangeAspect="1" noChangeArrowheads="1"/>
            </p:cNvPicPr>
            <p:nvPr userDrawn="1"/>
          </p:nvPicPr>
          <p:blipFill>
            <a:blip r:embed="rId3" cstate="print"/>
            <a:srcRect/>
            <a:stretch>
              <a:fillRect/>
            </a:stretch>
          </p:blipFill>
          <p:spPr bwMode="auto">
            <a:xfrm>
              <a:off x="7596336" y="1268760"/>
              <a:ext cx="788685" cy="360040"/>
            </a:xfrm>
            <a:prstGeom prst="rect">
              <a:avLst/>
            </a:prstGeom>
            <a:noFill/>
            <a:ln w="9525">
              <a:noFill/>
              <a:miter lim="800000"/>
              <a:headEnd/>
              <a:tailEnd/>
            </a:ln>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49CC4BB-E7AB-4692-B115-DC665A13743E}" type="datetime1">
              <a:rPr lang="es-MX" smtClean="0"/>
              <a:pPr/>
              <a:t>19/09/2011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728EE47-053A-4ECE-BC10-AFC23301BFA5}"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0AB1326-50E9-4CD7-BCDD-905FC90732F8}" type="datetime1">
              <a:rPr lang="es-MX" smtClean="0"/>
              <a:pPr/>
              <a:t>19/09/2011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63DAC2C-C515-4487-A285-EDDAB0EBC0A4}"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9 Grupo"/>
          <p:cNvGrpSpPr/>
          <p:nvPr userDrawn="1"/>
        </p:nvGrpSpPr>
        <p:grpSpPr>
          <a:xfrm>
            <a:off x="0" y="6353944"/>
            <a:ext cx="9144000" cy="504056"/>
            <a:chOff x="179512" y="6021288"/>
            <a:chExt cx="8856984" cy="504056"/>
          </a:xfrm>
        </p:grpSpPr>
        <p:sp>
          <p:nvSpPr>
            <p:cNvPr id="11" name="10 Rectángulo"/>
            <p:cNvSpPr/>
            <p:nvPr userDrawn="1"/>
          </p:nvSpPr>
          <p:spPr>
            <a:xfrm>
              <a:off x="179512" y="6165304"/>
              <a:ext cx="8856984"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2" name="11 Rectángulo"/>
            <p:cNvSpPr/>
            <p:nvPr userDrawn="1"/>
          </p:nvSpPr>
          <p:spPr>
            <a:xfrm>
              <a:off x="179512" y="6093296"/>
              <a:ext cx="885698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sp>
          <p:nvSpPr>
            <p:cNvPr id="13" name="12 Rectángulo"/>
            <p:cNvSpPr/>
            <p:nvPr userDrawn="1"/>
          </p:nvSpPr>
          <p:spPr>
            <a:xfrm>
              <a:off x="179512" y="6021288"/>
              <a:ext cx="8856984" cy="72008"/>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2">
                    <a:lumMod val="50000"/>
                  </a:schemeClr>
                </a:solidFill>
              </a:endParaRPr>
            </a:p>
          </p:txBody>
        </p:sp>
      </p:grpSp>
      <p:grpSp>
        <p:nvGrpSpPr>
          <p:cNvPr id="14" name="13 Grupo"/>
          <p:cNvGrpSpPr/>
          <p:nvPr userDrawn="1"/>
        </p:nvGrpSpPr>
        <p:grpSpPr>
          <a:xfrm>
            <a:off x="0" y="188640"/>
            <a:ext cx="9144000" cy="936104"/>
            <a:chOff x="0" y="188640"/>
            <a:chExt cx="9144000" cy="936104"/>
          </a:xfrm>
        </p:grpSpPr>
        <p:sp>
          <p:nvSpPr>
            <p:cNvPr id="8" name="7 Rectángulo"/>
            <p:cNvSpPr/>
            <p:nvPr userDrawn="1"/>
          </p:nvSpPr>
          <p:spPr>
            <a:xfrm>
              <a:off x="0" y="188640"/>
              <a:ext cx="9144000" cy="36004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p:nvPr userDrawn="1"/>
          </p:nvSpPr>
          <p:spPr>
            <a:xfrm>
              <a:off x="0" y="404664"/>
              <a:ext cx="9144000" cy="720080"/>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Marcador de título"/>
          <p:cNvSpPr>
            <a:spLocks noGrp="1"/>
          </p:cNvSpPr>
          <p:nvPr userDrawn="1">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userDrawn="1">
            <p:ph type="body" idx="1"/>
          </p:nvPr>
        </p:nvSpPr>
        <p:spPr>
          <a:xfrm>
            <a:off x="467544" y="1700808"/>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2">
                    <a:lumMod val="50000"/>
                  </a:schemeClr>
                </a:solidFill>
              </a:defRPr>
            </a:lvl1pPr>
          </a:lstStyle>
          <a:p>
            <a:fld id="{11D890E9-2B6A-4EBA-8C97-82AC457B7773}" type="datetime1">
              <a:rPr lang="es-MX" smtClean="0"/>
              <a:pPr/>
              <a:t>19/09/2011</a:t>
            </a:fld>
            <a:endParaRPr lang="es-MX"/>
          </a:p>
        </p:txBody>
      </p:sp>
      <p:sp>
        <p:nvSpPr>
          <p:cNvPr id="5" name="4 Marcador de pie de página"/>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chemeClr val="tx2">
                    <a:lumMod val="50000"/>
                  </a:schemeClr>
                </a:solidFill>
              </a:defRPr>
            </a:lvl1pPr>
          </a:lstStyle>
          <a:p>
            <a:endParaRPr lang="es-MX" dirty="0"/>
          </a:p>
        </p:txBody>
      </p:sp>
      <p:sp>
        <p:nvSpPr>
          <p:cNvPr id="6" name="5 Marcador de número de diapositiva"/>
          <p:cNvSpPr>
            <a:spLocks noGrp="1"/>
          </p:cNvSpPr>
          <p:nvPr userDrawn="1">
            <p:ph type="sldNum" sz="quarter" idx="4"/>
          </p:nvPr>
        </p:nvSpPr>
        <p:spPr>
          <a:xfrm>
            <a:off x="7010400" y="6492875"/>
            <a:ext cx="2133600" cy="365125"/>
          </a:xfrm>
          <a:prstGeom prst="rect">
            <a:avLst/>
          </a:prstGeom>
        </p:spPr>
        <p:txBody>
          <a:bodyPr vert="horz" lIns="91440" tIns="45720" rIns="91440" bIns="45720" rtlCol="0" anchor="ctr"/>
          <a:lstStyle>
            <a:lvl1pPr algn="r">
              <a:defRPr sz="1200" b="1">
                <a:solidFill>
                  <a:schemeClr val="tx2">
                    <a:lumMod val="50000"/>
                  </a:schemeClr>
                </a:solidFill>
              </a:defRPr>
            </a:lvl1pPr>
          </a:lstStyle>
          <a:p>
            <a:fld id="{863DAC2C-C515-4487-A285-EDDAB0EBC0A4}"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0" eaLnBrk="1" latinLnBrk="0" hangingPunct="1">
        <a:spcBef>
          <a:spcPct val="0"/>
        </a:spcBef>
        <a:buNone/>
        <a:defRPr sz="4400" b="1" kern="1200">
          <a:solidFill>
            <a:schemeClr val="bg1">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just" defTabSz="914400" rtl="0" eaLnBrk="1" latinLnBrk="0" hangingPunct="1">
        <a:spcBef>
          <a:spcPct val="20000"/>
        </a:spcBef>
        <a:buFont typeface="Arial" pitchFamily="34" charset="0"/>
        <a:buChar char="•"/>
        <a:defRPr sz="3200" kern="1200">
          <a:solidFill>
            <a:schemeClr val="tx2">
              <a:lumMod val="50000"/>
            </a:schemeClr>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2">
              <a:lumMod val="50000"/>
            </a:schemeClr>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2">
              <a:lumMod val="50000"/>
            </a:schemeClr>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ph type="ctrTitle"/>
          </p:nvPr>
        </p:nvSpPr>
        <p:spPr>
          <a:xfrm>
            <a:off x="685800" y="2204864"/>
            <a:ext cx="7772400" cy="1470025"/>
          </a:xfrm>
        </p:spPr>
        <p:txBody>
          <a:bodyPr>
            <a:noAutofit/>
          </a:bodyPr>
          <a:lstStyle/>
          <a:p>
            <a:r>
              <a:rPr lang="es-MX" sz="8800" dirty="0" smtClean="0">
                <a:solidFill>
                  <a:schemeClr val="tx1">
                    <a:lumMod val="85000"/>
                    <a:lumOff val="15000"/>
                  </a:schemeClr>
                </a:solidFill>
                <a:effectLst>
                  <a:outerShdw blurRad="38100" dist="63500" dir="1200000" algn="tl">
                    <a:srgbClr val="D8670A">
                      <a:alpha val="42745"/>
                    </a:srgbClr>
                  </a:outerShdw>
                </a:effectLst>
              </a:rPr>
              <a:t>TALLER “JÓVENES PRODUCTIVOS”</a:t>
            </a:r>
            <a:endParaRPr lang="es-MX" sz="8800" dirty="0">
              <a:solidFill>
                <a:schemeClr val="tx1">
                  <a:lumMod val="85000"/>
                  <a:lumOff val="15000"/>
                </a:schemeClr>
              </a:solidFill>
              <a:effectLst>
                <a:outerShdw blurRad="38100" dist="63500" dir="1200000" algn="tl">
                  <a:srgbClr val="D8670A">
                    <a:alpha val="42745"/>
                  </a:srgbClr>
                </a:outerShdw>
              </a:effectLst>
            </a:endParaRPr>
          </a:p>
        </p:txBody>
      </p:sp>
      <p:sp>
        <p:nvSpPr>
          <p:cNvPr id="7" name="2 Subtítulo"/>
          <p:cNvSpPr>
            <a:spLocks noGrp="1"/>
          </p:cNvSpPr>
          <p:nvPr>
            <p:ph type="subTitle" idx="1"/>
          </p:nvPr>
        </p:nvSpPr>
        <p:spPr>
          <a:xfrm>
            <a:off x="1371600" y="4628728"/>
            <a:ext cx="6400800" cy="1752600"/>
          </a:xfrm>
        </p:spPr>
        <p:txBody>
          <a:bodyPr anchor="ctr">
            <a:normAutofit/>
          </a:bodyPr>
          <a:lstStyle/>
          <a:p>
            <a:r>
              <a:rPr lang="es-MX" sz="4800" dirty="0" smtClean="0">
                <a:effectLst>
                  <a:outerShdw blurRad="38100" dist="38100" dir="2700000" algn="tl">
                    <a:schemeClr val="accent6">
                      <a:lumMod val="75000"/>
                      <a:alpha val="43000"/>
                    </a:schemeClr>
                  </a:outerShdw>
                </a:effectLst>
              </a:rPr>
              <a:t>Trabajo en equipo</a:t>
            </a:r>
            <a:endParaRPr lang="es-MX" sz="4800" dirty="0">
              <a:effectLst>
                <a:outerShdw blurRad="38100" dist="38100" dir="2700000" algn="tl">
                  <a:schemeClr val="accent6">
                    <a:lumMod val="75000"/>
                    <a:alpha val="4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750"/>
                            </p:stCondLst>
                            <p:childTnLst>
                              <p:par>
                                <p:cTn id="13" presetID="29"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Con la mira en el norte</a:t>
            </a:r>
            <a:endParaRPr lang="es-MX" sz="3200" dirty="0"/>
          </a:p>
        </p:txBody>
      </p:sp>
      <p:sp>
        <p:nvSpPr>
          <p:cNvPr id="3" name="2 Marcador de contenido"/>
          <p:cNvSpPr>
            <a:spLocks noGrp="1"/>
          </p:cNvSpPr>
          <p:nvPr>
            <p:ph idx="1"/>
          </p:nvPr>
        </p:nvSpPr>
        <p:spPr>
          <a:xfrm>
            <a:off x="467544" y="1124744"/>
            <a:ext cx="8229600" cy="4968552"/>
          </a:xfrm>
        </p:spPr>
        <p:txBody>
          <a:bodyPr>
            <a:noAutofit/>
          </a:bodyPr>
          <a:lstStyle/>
          <a:p>
            <a:r>
              <a:rPr lang="es-MX" sz="1600" b="1" dirty="0" smtClean="0"/>
              <a:t>Desarrollo de la actividad</a:t>
            </a:r>
            <a:r>
              <a:rPr lang="es-MX" sz="1600" dirty="0" smtClean="0"/>
              <a:t>.</a:t>
            </a:r>
          </a:p>
          <a:p>
            <a:pPr lvl="1"/>
            <a:r>
              <a:rPr lang="es-MX" sz="1600" dirty="0" smtClean="0"/>
              <a:t>Lo que da sentido a un equipo es la suma de esfuerzos en pro de alcanzar los objetivos compartidos. Dicho en forma sencilla: remar todos hacia un mismo destino. Esto implica que el grupo ha definido hacia dónde remar, ¿verdad? Si bien es cierto que los equipos de trabajo deben tener claro hacia dónde apuntan sus esfuerzos –los objetivos– ello no es tan fácil. En primer lugar, hay que saber definir los objetivos y, segundo, hay que comprometerse con estos objetivos de equipo y trabajar en su cumplimiento.</a:t>
            </a:r>
          </a:p>
          <a:p>
            <a:endParaRPr lang="es-MX" sz="1600" dirty="0" smtClean="0"/>
          </a:p>
          <a:p>
            <a:pPr lvl="1"/>
            <a:r>
              <a:rPr lang="es-MX" sz="1600" dirty="0" smtClean="0"/>
              <a:t>Para fijar objetivos, podemos tomar en cuenta ciertos requisitos. Primero, se deben plantear objetivos realistas y posibles de alcanzar; de lo contrario, se produce algún grado de frustración. Segundo, su realización debe tener plazos bien definidos. Tercero, los objetivos tienen que ser lo más específicos posibles, llegándose incluso a señalar los responsables de implementar acciones concretas.</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7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par>
                          <p:cTn id="20" fill="hold">
                            <p:stCondLst>
                              <p:cond delay="4700"/>
                            </p:stCondLst>
                            <p:childTnLst>
                              <p:par>
                                <p:cTn id="21" presetID="2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Con la mira en el norte</a:t>
            </a:r>
            <a:endParaRPr lang="es-MX" sz="3200" dirty="0"/>
          </a:p>
        </p:txBody>
      </p:sp>
      <p:sp>
        <p:nvSpPr>
          <p:cNvPr id="3" name="2 Marcador de contenido"/>
          <p:cNvSpPr>
            <a:spLocks noGrp="1"/>
          </p:cNvSpPr>
          <p:nvPr>
            <p:ph idx="1"/>
          </p:nvPr>
        </p:nvSpPr>
        <p:spPr/>
        <p:txBody>
          <a:bodyPr>
            <a:normAutofit fontScale="47500" lnSpcReduction="20000"/>
          </a:bodyPr>
          <a:lstStyle/>
          <a:p>
            <a:r>
              <a:rPr lang="es-MX" sz="3800" b="1" dirty="0" smtClean="0"/>
              <a:t>Desarrollo de la actividad</a:t>
            </a:r>
            <a:r>
              <a:rPr lang="es-MX" sz="3800" dirty="0" smtClean="0"/>
              <a:t>.</a:t>
            </a:r>
          </a:p>
          <a:p>
            <a:pPr lvl="1"/>
            <a:r>
              <a:rPr lang="es-MX" sz="3300" dirty="0" smtClean="0"/>
              <a:t>El cuarto y último requisito es que la materialización de objetivos sea medible y controlable, ya que sus resultados deben evaluarse para ser ajustados según su cumplimiento en el tiempo. En relación al grado de compromiso, también deben darse ciertas condiciones. Éstas pueden ser tanto del ambiente como de los propios miembros del equipo. Por ejemplo, hay empresas en que es una práctica frecuente señalarle a los equipos “esto es lo que hay que hacer; háganlo”; y en otras, “reúnanse y acuerden qué hay que hacer”. Digamos que los estilos organizacionales van desde muy verticales y autoritarios hasta muy horizontales, participativos y democráticos. Ciertamente, a todos nos parece más desafiante trabajar en medios que permitan un mayor grado de involucramiento, ya que eso nos ayuda a desarrollar capacidades, tomar riesgos, aprender a equivocarnos y corregir errores, ¿verdad?</a:t>
            </a:r>
            <a:endParaRPr lang="es-MX" sz="33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2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Con la mira en el norte</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Con la mira en el norte</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JUNTOS PERO NO REVUELTOS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IDENTIFICAR OBJETIVOS Y COORDINARSE CON OTROS.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permitir a los participantes conocer la importancia de dividir las tareas al interior de los equipos de trabajo, ejerciendo sus integrantes diversos roles. Se capacitarán en identificar la necesidad de asumir roles y respetar los roles de los otros miembros. Para ello, los aprendizajes esperados son:</a:t>
            </a:r>
          </a:p>
          <a:p>
            <a:pPr algn="just"/>
            <a:endParaRPr lang="es-MX" dirty="0" smtClean="0"/>
          </a:p>
          <a:p>
            <a:pPr lvl="1" algn="just"/>
            <a:r>
              <a:rPr lang="es-MX" sz="3100" b="1" u="sng" dirty="0" smtClean="0"/>
              <a:t>Conocimiento</a:t>
            </a:r>
            <a:r>
              <a:rPr lang="es-MX" sz="3100" b="1" dirty="0" smtClean="0"/>
              <a:t>:</a:t>
            </a:r>
            <a:r>
              <a:rPr lang="es-MX" sz="3100" dirty="0" smtClean="0"/>
              <a:t> Distinguir el concepto de “rol”, al interior de un equipo de trabajo.</a:t>
            </a:r>
          </a:p>
          <a:p>
            <a:pPr lvl="1" algn="just"/>
            <a:endParaRPr lang="es-MX" sz="3100" b="1" u="sng" dirty="0" smtClean="0"/>
          </a:p>
          <a:p>
            <a:pPr lvl="1" algn="just"/>
            <a:r>
              <a:rPr lang="es-MX" sz="3100" b="1" u="sng" dirty="0" smtClean="0"/>
              <a:t>Habilidad</a:t>
            </a:r>
            <a:r>
              <a:rPr lang="es-MX" sz="3100" b="1" dirty="0" smtClean="0"/>
              <a:t>:</a:t>
            </a:r>
            <a:r>
              <a:rPr lang="es-MX" sz="3100" dirty="0" smtClean="0"/>
              <a:t> Tener la capacidad de ejercer distintos roles y reconocer la importancia de los roles de otros, dentro del equipo.</a:t>
            </a:r>
          </a:p>
          <a:p>
            <a:pPr lvl="1" algn="just"/>
            <a:endParaRPr lang="es-MX" sz="3100" b="1" u="sng" dirty="0" smtClean="0"/>
          </a:p>
          <a:p>
            <a:pPr lvl="1" algn="just"/>
            <a:r>
              <a:rPr lang="es-MX" sz="3100" b="1" u="sng" dirty="0" smtClean="0"/>
              <a:t>Actitud</a:t>
            </a:r>
            <a:r>
              <a:rPr lang="es-MX" sz="3100" b="1" dirty="0" smtClean="0"/>
              <a:t>:</a:t>
            </a:r>
            <a:r>
              <a:rPr lang="es-MX" sz="3100" dirty="0" smtClean="0"/>
              <a:t> Disponerse a asumir roles en forma responsable y flexible.</a:t>
            </a:r>
            <a:endParaRPr lang="es-MX" sz="31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0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0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pPr lvl="1"/>
            <a:r>
              <a:rPr lang="es-MX" dirty="0" smtClean="0"/>
              <a:t>El grupo se dividirá en equipos que representarán diferentes roles de una empresa. Cada equipo trabajará en distribuirse funciones para el mejor logro de resultados, entendiendo que todos son parte de un equipo de trabajo.</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p:txBody>
          <a:bodyPr>
            <a:normAutofit fontScale="77500" lnSpcReduction="20000"/>
          </a:bodyPr>
          <a:lstStyle/>
          <a:p>
            <a:r>
              <a:rPr lang="es-MX" b="1" dirty="0" smtClean="0"/>
              <a:t>Desarrollo de la actividad</a:t>
            </a:r>
            <a:r>
              <a:rPr lang="es-MX" dirty="0" smtClean="0"/>
              <a:t>.</a:t>
            </a:r>
          </a:p>
          <a:p>
            <a:pPr lvl="1"/>
            <a:r>
              <a:rPr lang="es-MX" dirty="0" smtClean="0"/>
              <a:t>En los equipos de trabajo, las tareas se asignan, se desempeñan y se evalúan a través de roles. ¿Por qué? Porque nadie puede hacerlo todo. </a:t>
            </a:r>
          </a:p>
          <a:p>
            <a:pPr lvl="1">
              <a:buNone/>
            </a:pPr>
            <a:r>
              <a:rPr lang="es-MX" dirty="0" smtClean="0"/>
              <a:t>	Por ejemplo, en una fábrica de juguetes de madera, unos comprarán el material, otros harán los modelos, otros cortarán, otros pegarán, otros venderán, y así sucesivamente. Nace de esta manera el rol de comprador de materias primas, el rol de diseñador de juguetes, el rol de ensamblador, etc. Ahora bien, cada subdivisión requiere, luego, integración.</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 presetClass="entr" presetSubtype="4"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0"/>
                            </p:stCondLst>
                            <p:childTnLst>
                              <p:par>
                                <p:cTn id="22" presetID="2" presetClass="entr" presetSubtype="4"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endParaRPr lang="es-MX" dirty="0" smtClean="0"/>
          </a:p>
          <a:p>
            <a:pPr lvl="1"/>
            <a:r>
              <a:rPr lang="es-MX" dirty="0" smtClean="0"/>
              <a:t>Entonces nacen los roles menos operativos que se responsabilizan por la dirección, coordinación, administración o control de la ejecución. Para que los distintos roles sean más eficientes, es necesario definir las tareas o funciones básicas que las personas van a cumplir, porque:</a:t>
            </a:r>
          </a:p>
          <a:p>
            <a:pPr lvl="2">
              <a:buNone/>
            </a:pPr>
            <a:endParaRPr lang="es-MX" sz="1300" dirty="0" smtClean="0"/>
          </a:p>
          <a:p>
            <a:pPr lvl="2"/>
            <a:r>
              <a:rPr lang="es-MX" sz="2700" dirty="0" smtClean="0"/>
              <a:t>Así queda claro qué es lo que tenemos que hacer; </a:t>
            </a:r>
          </a:p>
          <a:p>
            <a:pPr lvl="2"/>
            <a:r>
              <a:rPr lang="es-MX" sz="2700" dirty="0" smtClean="0"/>
              <a:t>Los otros integrantes del equipo sabrán qué pueden esperar de nosotros;</a:t>
            </a:r>
          </a:p>
          <a:p>
            <a:pPr lvl="2"/>
            <a:r>
              <a:rPr lang="es-MX" sz="2700" dirty="0" smtClean="0"/>
              <a:t>Se hace una mejor distribución de la carga de trabajo entre los distintos roles;</a:t>
            </a:r>
          </a:p>
          <a:p>
            <a:pPr lvl="2"/>
            <a:r>
              <a:rPr lang="es-MX" sz="2700" dirty="0" smtClean="0"/>
              <a:t>Se pueden establecer las competencias que se necesitan para ejercer un rol;</a:t>
            </a:r>
          </a:p>
          <a:p>
            <a:pPr lvl="2"/>
            <a:r>
              <a:rPr lang="es-MX" sz="2700" dirty="0" smtClean="0"/>
              <a:t>Y se puede evaluar el desempeño de cada persona dentro de su rol.</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5000"/>
                            </p:stCondLst>
                            <p:childTnLst>
                              <p:par>
                                <p:cTn id="23" presetID="41" presetClass="entr" presetSubtype="0" fill="hold" nodeType="after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4" end="4"/>
                                            </p:txEl>
                                          </p:spTgt>
                                        </p:tgtEl>
                                      </p:cBhvr>
                                    </p:animEffect>
                                  </p:childTnLst>
                                </p:cTn>
                              </p:par>
                            </p:childTnLst>
                          </p:cTn>
                        </p:par>
                        <p:par>
                          <p:cTn id="30" fill="hold">
                            <p:stCondLst>
                              <p:cond delay="74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5" end="5"/>
                                            </p:txEl>
                                          </p:spTgt>
                                        </p:tgtEl>
                                      </p:cBhvr>
                                    </p:animEffect>
                                  </p:childTnLst>
                                </p:cTn>
                              </p:par>
                            </p:childTnLst>
                          </p:cTn>
                        </p:par>
                        <p:par>
                          <p:cTn id="38" fill="hold">
                            <p:stCondLst>
                              <p:cond delay="10900"/>
                            </p:stCondLst>
                            <p:childTnLst>
                              <p:par>
                                <p:cTn id="39" presetID="41" presetClass="entr" presetSubtype="0" fill="hold" nodeType="afterEffect">
                                  <p:stCondLst>
                                    <p:cond delay="0"/>
                                  </p:stCondLst>
                                  <p:iterate type="lt">
                                    <p:tmPct val="10000"/>
                                  </p:iterate>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p:cTn id="41"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6" end="6"/>
                                            </p:txEl>
                                          </p:spTgt>
                                        </p:tgtEl>
                                      </p:cBhvr>
                                    </p:animEffect>
                                  </p:childTnLst>
                                </p:cTn>
                              </p:par>
                            </p:childTnLst>
                          </p:cTn>
                        </p:par>
                        <p:par>
                          <p:cTn id="46" fill="hold">
                            <p:stCondLst>
                              <p:cond delay="14700"/>
                            </p:stCondLst>
                            <p:childTnLst>
                              <p:par>
                                <p:cTn id="47" presetID="41" presetClass="entr" presetSubtype="0" fill="hold" nodeType="afterEffect">
                                  <p:stCondLst>
                                    <p:cond delay="0"/>
                                  </p:stCondLst>
                                  <p:iterate type="lt">
                                    <p:tmPct val="10000"/>
                                  </p:iterate>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51"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
                                            <p:txEl>
                                              <p:pRg st="7" end="7"/>
                                            </p:txEl>
                                          </p:spTgt>
                                        </p:tgtEl>
                                      </p:cBhvr>
                                    </p:animEffect>
                                  </p:childTnLst>
                                </p:cTn>
                              </p:par>
                            </p:childTnLst>
                          </p:cTn>
                        </p:par>
                        <p:par>
                          <p:cTn id="54" fill="hold">
                            <p:stCondLst>
                              <p:cond delay="18350"/>
                            </p:stCondLst>
                            <p:childTnLst>
                              <p:par>
                                <p:cTn id="55" presetID="41" presetClass="entr" presetSubtype="0" fill="hold" nodeType="afterEffect">
                                  <p:stCondLst>
                                    <p:cond delay="0"/>
                                  </p:stCondLst>
                                  <p:iterate type="lt">
                                    <p:tmPct val="10000"/>
                                  </p:iterate>
                                  <p:childTnLst>
                                    <p:set>
                                      <p:cBhvr>
                                        <p:cTn id="56" dur="1" fill="hold">
                                          <p:stCondLst>
                                            <p:cond delay="0"/>
                                          </p:stCondLst>
                                        </p:cTn>
                                        <p:tgtEl>
                                          <p:spTgt spid="3">
                                            <p:txEl>
                                              <p:pRg st="8" end="8"/>
                                            </p:txEl>
                                          </p:spTgt>
                                        </p:tgtEl>
                                        <p:attrNameLst>
                                          <p:attrName>style.visibility</p:attrName>
                                        </p:attrNameLst>
                                      </p:cBhvr>
                                      <p:to>
                                        <p:strVal val="visible"/>
                                      </p:to>
                                    </p:set>
                                    <p:anim calcmode="lin" valueType="num">
                                      <p:cBhvr>
                                        <p:cTn id="57"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59"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a:xfrm>
            <a:off x="467544" y="1196752"/>
            <a:ext cx="8229600" cy="5112568"/>
          </a:xfrm>
        </p:spPr>
        <p:txBody>
          <a:bodyPr>
            <a:normAutofit fontScale="40000" lnSpcReduction="20000"/>
          </a:bodyPr>
          <a:lstStyle/>
          <a:p>
            <a:r>
              <a:rPr lang="es-MX" sz="4500" b="1" dirty="0" smtClean="0"/>
              <a:t>Desarrollo de la actividad</a:t>
            </a:r>
            <a:r>
              <a:rPr lang="es-MX" sz="4500" dirty="0" smtClean="0"/>
              <a:t>.</a:t>
            </a:r>
          </a:p>
          <a:p>
            <a:endParaRPr lang="es-MX" dirty="0" smtClean="0"/>
          </a:p>
          <a:p>
            <a:pPr lvl="1"/>
            <a:r>
              <a:rPr lang="es-MX" sz="4300" dirty="0" smtClean="0"/>
              <a:t>Visto de esta manera, podríamos suponer que cuando un integrante de un equipo asume un rol, sus funciones estarán absolutamente claras. Sin embargo, rara vez la situación está completamente definida de antemano y, con frecuencia, se necesitará mucha flexibilidad del sujeto que desempeña un rol. Es decir, el “actor” no sólo toma un rol sino que lo hace, dentro de determinadas circunstancias que lo condicionan. Por ejemplo, al tesorero de un equipo de fútbol le corresponde recaudar fondos cobrando las cuotas, luego administrarlos y dar cuenta de ello a la directiva. Esas son sus tres tareas principales. Sin embargo, si hay problemas de recursos, como suele suceder, tal vez además de cobrar las cuotas se necesite que promueva eventos y rifas para incrementar los fondos. Lo que se quiere destacar es que la iniciativa personal para desarrollar los roles es un ingrediente fundamental para el logro de los objetivos con los que nos hemos comprometido.</a:t>
            </a:r>
            <a:endParaRPr lang="es-MX" sz="43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19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Introducción</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Definición de Trabajo en Equipo.</a:t>
            </a:r>
          </a:p>
          <a:p>
            <a:endParaRPr lang="es-MX" dirty="0" smtClean="0"/>
          </a:p>
          <a:p>
            <a:pPr lvl="1"/>
            <a:r>
              <a:rPr lang="es-MX" dirty="0" smtClean="0"/>
              <a:t>Es la capacidad para trabajar de manera complementaria. Es decir, de aunar esfuerzos y disponerlas competencias de cada cual en torno a un objetivo común, generando un todo que es mayor que la suma de sus partes.</a:t>
            </a:r>
          </a:p>
          <a:p>
            <a:pPr lvl="1"/>
            <a:endParaRPr lang="es-MX" dirty="0" smtClean="0"/>
          </a:p>
          <a:p>
            <a:pPr lvl="1"/>
            <a:r>
              <a:rPr lang="es-MX" dirty="0" smtClean="0"/>
              <a:t>Aplicado al mundo laboral, representa la capacidad humana de asumir responsablemente –al interior de un equipo de trabajo y en un nivel óptimo de desempeño– el desarrollo de las tareas necesarias para cumplir un objetivo.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1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2000"/>
                                        <p:tgtEl>
                                          <p:spTgt spid="3">
                                            <p:txEl>
                                              <p:pRg st="2" end="2"/>
                                            </p:txEl>
                                          </p:spTgt>
                                        </p:tgtEl>
                                      </p:cBhvr>
                                    </p:animEffect>
                                  </p:childTnLst>
                                </p:cTn>
                              </p:par>
                            </p:childTnLst>
                          </p:cTn>
                        </p:par>
                        <p:par>
                          <p:cTn id="22" fill="hold">
                            <p:stCondLst>
                              <p:cond delay="6100"/>
                            </p:stCondLst>
                            <p:childTnLst>
                              <p:par>
                                <p:cTn id="23" presetID="29"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6"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a:xfrm>
            <a:off x="467544" y="1196752"/>
            <a:ext cx="8229600" cy="5112568"/>
          </a:xfrm>
        </p:spPr>
        <p:txBody>
          <a:bodyPr>
            <a:normAutofit fontScale="55000" lnSpcReduction="20000"/>
          </a:bodyPr>
          <a:lstStyle/>
          <a:p>
            <a:r>
              <a:rPr lang="es-MX" sz="4200" b="1" dirty="0" smtClean="0"/>
              <a:t>Desarrollo de la actividad</a:t>
            </a:r>
            <a:r>
              <a:rPr lang="es-MX" sz="4200" dirty="0" smtClean="0"/>
              <a:t>.</a:t>
            </a:r>
          </a:p>
          <a:p>
            <a:endParaRPr lang="es-MX" dirty="0" smtClean="0"/>
          </a:p>
          <a:p>
            <a:pPr lvl="1"/>
            <a:r>
              <a:rPr lang="es-MX" sz="3300" dirty="0" smtClean="0"/>
              <a:t>Veamos otra circunstancia que requiere flexibilidad. En una empresa el rol de analista de sistemas puede no señalar la necesidad de estar permanentemente capacitándose. Sin embargo, si se instala un nuevo software, ese analista tendrá que aprender el uso de una nueva herramienta como parte de su rol. Así tenemos que el aprendizaje continuo es hoy una necesidad de casi cualquier rol. Otra flexibilidad puede implicar desarrollar más de un rol simultáneamente. Si se incorpora un nuevo empleado al mismo departamento de informática, habrá que recibir al nuevo integrante, habrá que traspasarle información, enseñarle ciertas normas de convivencia y, por lo tanto, desde nuestro rol estable estaremos haciendo también, transitoriamente, el rol de tutor.</a:t>
            </a:r>
            <a:endParaRPr lang="es-MX" sz="33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Juntos pero no revueltos</a:t>
            </a:r>
            <a:endParaRPr lang="es-MX" sz="3200" dirty="0"/>
          </a:p>
        </p:txBody>
      </p:sp>
      <p:sp>
        <p:nvSpPr>
          <p:cNvPr id="3" name="2 Marcador de contenido"/>
          <p:cNvSpPr>
            <a:spLocks noGrp="1"/>
          </p:cNvSpPr>
          <p:nvPr>
            <p:ph idx="1"/>
          </p:nvPr>
        </p:nvSpPr>
        <p:spPr>
          <a:xfrm>
            <a:off x="467544" y="1340768"/>
            <a:ext cx="8229600" cy="4741987"/>
          </a:xfrm>
        </p:spPr>
        <p:txBody>
          <a:bodyPr>
            <a:normAutofit fontScale="70000" lnSpcReduction="20000"/>
          </a:bodyPr>
          <a:lstStyle/>
          <a:p>
            <a:r>
              <a:rPr lang="es-MX" b="1" dirty="0" smtClean="0"/>
              <a:t>Desarrollo de la actividad</a:t>
            </a:r>
            <a:r>
              <a:rPr lang="es-MX" dirty="0" smtClean="0"/>
              <a:t>.</a:t>
            </a:r>
          </a:p>
          <a:p>
            <a:endParaRPr lang="es-MX" dirty="0" smtClean="0"/>
          </a:p>
          <a:p>
            <a:pPr lvl="1"/>
            <a:r>
              <a:rPr lang="es-MX" dirty="0" smtClean="0"/>
              <a:t>Digamos, para concluir, que en un equipo de trabajo las tareas se distribuyen según roles, que éstos deben estar bien definidos, pero que debemos asumirlos con flexibilidad. Un rol es una asignación de funciones, tareas y responsabilidades que, al ser desempeñadas adecuadamente, contribuyen a la consecución de los objetivos del equipo de trabajo. En el conjunto de roles –permanentes y transitorios– de un equipo de trabajo, están depositadas todas las funciones, tareas y responsabilidades que es necesario ejercer para lograr la meta.</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Juntos pero no revueltos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Juntos pero no revueltos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VAMOS TEJIENDO UNA RED</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IDENTIFICAR OBJETIVOS Y COORDINARSE CON OTROS.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entrenar la habilidad de establecer instancias de coordinación y control de avance al interior de un equipo de trabajo. Para ello, los aprendizajes esperados son:</a:t>
            </a:r>
          </a:p>
          <a:p>
            <a:pPr algn="just"/>
            <a:endParaRPr lang="es-MX" dirty="0" smtClean="0"/>
          </a:p>
          <a:p>
            <a:pPr lvl="1" algn="just"/>
            <a:r>
              <a:rPr lang="es-MX" sz="2900" b="1" u="sng" dirty="0" smtClean="0"/>
              <a:t>Conocimiento</a:t>
            </a:r>
            <a:r>
              <a:rPr lang="es-MX" sz="2900" b="1" dirty="0" smtClean="0"/>
              <a:t>:</a:t>
            </a:r>
            <a:r>
              <a:rPr lang="es-MX" sz="2900" dirty="0" smtClean="0"/>
              <a:t> Reconocer la importancia de coordinarse y controlar el avance de las tareas, en pro de alcanzar los objetivos.</a:t>
            </a:r>
          </a:p>
          <a:p>
            <a:pPr lvl="1" algn="just"/>
            <a:endParaRPr lang="es-MX" sz="2900" b="1" u="sng" dirty="0" smtClean="0"/>
          </a:p>
          <a:p>
            <a:pPr lvl="1" algn="just"/>
            <a:r>
              <a:rPr lang="es-MX" sz="2900" b="1" u="sng" dirty="0" smtClean="0"/>
              <a:t>Habilidad</a:t>
            </a:r>
            <a:r>
              <a:rPr lang="es-MX" sz="2900" b="1" dirty="0" smtClean="0"/>
              <a:t>:</a:t>
            </a:r>
            <a:r>
              <a:rPr lang="es-MX" sz="2900" dirty="0" smtClean="0"/>
              <a:t> Establecer formas de comunicación que permitan coordinarse y controlar los resultados eficientemente.</a:t>
            </a:r>
          </a:p>
          <a:p>
            <a:pPr lvl="1" algn="just"/>
            <a:endParaRPr lang="es-MX" sz="2900" b="1" u="sng" dirty="0" smtClean="0"/>
          </a:p>
          <a:p>
            <a:pPr lvl="1" algn="just"/>
            <a:r>
              <a:rPr lang="es-MX" sz="2900" b="1" u="sng" dirty="0" smtClean="0"/>
              <a:t>Actitud</a:t>
            </a:r>
            <a:r>
              <a:rPr lang="es-MX" sz="2900" b="1" dirty="0" smtClean="0"/>
              <a:t>:</a:t>
            </a:r>
            <a:r>
              <a:rPr lang="es-MX" sz="2900" dirty="0" smtClean="0"/>
              <a:t> Asignar importancia a las tareas de coordinación y control, al interior del equipo de trabajo.</a:t>
            </a:r>
            <a:endParaRPr lang="es-MX" sz="29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8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8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8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a:xfrm>
            <a:off x="467544" y="1196752"/>
            <a:ext cx="8229600" cy="4741987"/>
          </a:xfrm>
        </p:spPr>
        <p:txBody>
          <a:bodyPr>
            <a:normAutofit fontScale="92500" lnSpcReduction="20000"/>
          </a:bodyPr>
          <a:lstStyle/>
          <a:p>
            <a:r>
              <a:rPr lang="es-MX" b="1" dirty="0" smtClean="0"/>
              <a:t>Descripción de la actividad</a:t>
            </a:r>
            <a:r>
              <a:rPr lang="es-MX" dirty="0" smtClean="0"/>
              <a:t>.</a:t>
            </a:r>
          </a:p>
          <a:p>
            <a:endParaRPr lang="es-MX" dirty="0" smtClean="0"/>
          </a:p>
          <a:p>
            <a:pPr lvl="1"/>
            <a:r>
              <a:rPr lang="es-MX" dirty="0" smtClean="0"/>
              <a:t>Se hará un juego que al principio no tendrá buenos resultados, porque no estarán dadas las instancias de coordinación y control de avance. Luego del análisis de lo sucedido, se identificarán los mecanismos más comunes de coordinación de los equipos de trabajo, basándose en experiencias reales de los estudiantes..</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800"/>
                            </p:stCondLst>
                            <p:childTnLst>
                              <p:par>
                                <p:cTn id="17" presetID="2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47500" lnSpcReduction="20000"/>
          </a:bodyPr>
          <a:lstStyle/>
          <a:p>
            <a:r>
              <a:rPr lang="es-MX" sz="4200" b="1" dirty="0" smtClean="0"/>
              <a:t>Desarrollo de la actividad</a:t>
            </a:r>
            <a:r>
              <a:rPr lang="es-MX" sz="4200" dirty="0" smtClean="0"/>
              <a:t>.</a:t>
            </a:r>
          </a:p>
          <a:p>
            <a:pPr lvl="1">
              <a:spcBef>
                <a:spcPts val="300"/>
              </a:spcBef>
            </a:pPr>
            <a:endParaRPr lang="es-MX" sz="3800" dirty="0" smtClean="0"/>
          </a:p>
          <a:p>
            <a:pPr lvl="1">
              <a:spcBef>
                <a:spcPts val="300"/>
              </a:spcBef>
            </a:pPr>
            <a:r>
              <a:rPr lang="es-MX" sz="3800" dirty="0" smtClean="0"/>
              <a:t>Cuando vamos a emprender una actividad entre varios, normalmente decimos “Organicémonos”. En este organizarnos hay un ingrediente fundamental: la coordinación. Lo que ocurre es que el trabajo individual sólo resulta eficiente en la medida en que se integra al de los otros y que cuenta con mecanismos de ajuste frente a condiciones cambiantes. Las herramientas e instancias de coordinación pretenden dar respuestas a las siguientes preguntas: ¿Cómo vamos a intercambiar información? ¿Cómo asegurarnos, en el mediano y largo plazo, de estar apuntando eficientemente al logro de los objetivos? ¿En qué momento evaluar los avances para readecuar el curso de acción?</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8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47500" lnSpcReduction="20000"/>
          </a:bodyPr>
          <a:lstStyle/>
          <a:p>
            <a:r>
              <a:rPr lang="es-MX" b="1" dirty="0" smtClean="0"/>
              <a:t>Desarrollo de la actividad</a:t>
            </a:r>
            <a:r>
              <a:rPr lang="es-MX" dirty="0" smtClean="0"/>
              <a:t>.</a:t>
            </a:r>
          </a:p>
          <a:p>
            <a:endParaRPr lang="es-MX" dirty="0" smtClean="0"/>
          </a:p>
          <a:p>
            <a:pPr lvl="1">
              <a:buNone/>
            </a:pPr>
            <a:r>
              <a:rPr lang="es-MX" dirty="0" smtClean="0"/>
              <a:t>¿Quiénes toman las decisiones? ¿Con qué información lo hacen? </a:t>
            </a:r>
          </a:p>
          <a:p>
            <a:pPr lvl="1">
              <a:buNone/>
            </a:pPr>
            <a:endParaRPr lang="es-MX" dirty="0" smtClean="0"/>
          </a:p>
          <a:p>
            <a:pPr lvl="1">
              <a:buNone/>
            </a:pPr>
            <a:r>
              <a:rPr lang="es-MX" dirty="0" smtClean="0"/>
              <a:t>Las herramientas e instancias de coordinación pueden ser muy diversas. Analicemos algunas:</a:t>
            </a:r>
          </a:p>
          <a:p>
            <a:pPr lvl="1">
              <a:buNone/>
            </a:pPr>
            <a:endParaRPr lang="es-MX" dirty="0" smtClean="0"/>
          </a:p>
          <a:p>
            <a:pPr lvl="1"/>
            <a:r>
              <a:rPr lang="es-MX" b="1" dirty="0" smtClean="0"/>
              <a:t>Rol coordinador</a:t>
            </a:r>
            <a:r>
              <a:rPr lang="es-MX" dirty="0" smtClean="0"/>
              <a:t>: Un miembro del equipo puede desempeñar la función de supervisar todas las otras funciones, velar porque todas las contribuciones individuales se integren adecuadamente, identificar los puntos críticos y armonizar la gestión. En general, este rol lo ejerce el “jefe” del equipo.</a:t>
            </a:r>
          </a:p>
          <a:p>
            <a:pPr lvl="1"/>
            <a:endParaRPr lang="es-MX" dirty="0" smtClean="0"/>
          </a:p>
          <a:p>
            <a:pPr lvl="1"/>
            <a:r>
              <a:rPr lang="es-MX" dirty="0" smtClean="0"/>
              <a:t> </a:t>
            </a:r>
            <a:r>
              <a:rPr lang="es-MX" b="1" dirty="0" smtClean="0"/>
              <a:t>Reuniones de equipo</a:t>
            </a:r>
            <a:r>
              <a:rPr lang="es-MX" dirty="0" smtClean="0"/>
              <a:t>: Es muy sano que en algún momento todos compartan lo realizado, los problemas que están enfrentando, pongan en común sus experiencias y ajusten la planificación. Las reuniones son citadas, preparadas y dirigidas, generalmente, por el coordinador o jefe del equipo.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8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2" fill="hold">
                            <p:stCondLst>
                              <p:cond delay="690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8" fill="hold">
                            <p:stCondLst>
                              <p:cond delay="157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3"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xEl>
                                              <p:pRg st="6" end="6"/>
                                            </p:txEl>
                                          </p:spTgt>
                                        </p:tgtEl>
                                      </p:cBhvr>
                                    </p:animEffect>
                                  </p:childTnLst>
                                </p:cTn>
                              </p:par>
                            </p:childTnLst>
                          </p:cTn>
                        </p:par>
                        <p:par>
                          <p:cTn id="36" fill="hold">
                            <p:stCondLst>
                              <p:cond delay="28750"/>
                            </p:stCondLst>
                            <p:childTnLst>
                              <p:par>
                                <p:cTn id="37" presetID="41" presetClass="entr" presetSubtype="0" fill="hold" nodeType="afterEffect">
                                  <p:stCondLst>
                                    <p:cond delay="0"/>
                                  </p:stCondLst>
                                  <p:iterate type="lt">
                                    <p:tmPct val="10000"/>
                                  </p:iterate>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p:cTn id="39"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1"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55000" lnSpcReduction="20000"/>
          </a:bodyPr>
          <a:lstStyle/>
          <a:p>
            <a:pPr lvl="1"/>
            <a:r>
              <a:rPr lang="es-MX" b="1" dirty="0" smtClean="0"/>
              <a:t>Comisiones de trabajo</a:t>
            </a:r>
            <a:r>
              <a:rPr lang="es-MX" dirty="0" smtClean="0"/>
              <a:t>: No siempre resulta eficiente convocar a reunión a todos los miembros de un equipo, en particular si éste es numeroso. Es conveniente constituir subgrupos, con temas específicos, que logren avances parciales.</a:t>
            </a:r>
          </a:p>
          <a:p>
            <a:pPr lvl="1"/>
            <a:r>
              <a:rPr lang="es-MX" b="1" dirty="0" smtClean="0"/>
              <a:t>Plenarias</a:t>
            </a:r>
            <a:r>
              <a:rPr lang="es-MX" dirty="0" smtClean="0"/>
              <a:t>: Cuando un equipo es muy grande, conviene convocar reuniones masivas. Este tipo de reuniones suelen ser de carácter informativo más que participativo, y cuando se quiere tomar decisiones se hace por votación.</a:t>
            </a:r>
          </a:p>
          <a:p>
            <a:pPr lvl="1"/>
            <a:r>
              <a:rPr lang="es-MX" b="1" dirty="0" smtClean="0"/>
              <a:t>Medios de comunicación</a:t>
            </a:r>
            <a:r>
              <a:rPr lang="es-MX" dirty="0" smtClean="0"/>
              <a:t>: Se facilita la coordinación cuando se utilizan eficientemente ciertos medios de comunicación, como por ejemplo, el correo electrónico o los foros virtuales; y también los medios tradicionales, como el teléfono y los memorandos.</a:t>
            </a:r>
          </a:p>
          <a:p>
            <a:pPr lvl="1"/>
            <a:r>
              <a:rPr lang="es-MX" b="1" dirty="0" smtClean="0"/>
              <a:t>Conversaciones informales</a:t>
            </a:r>
            <a:r>
              <a:rPr lang="es-MX" dirty="0" smtClean="0"/>
              <a:t>: Con los compañeros de equipo podemos hablar sin agenda previa, pero con objetivos claros, en cualquier momento. Toda comunicación puede ser útil a la suma de fuerzas para lograr lo que se busca.</a:t>
            </a:r>
          </a:p>
          <a:p>
            <a:pPr lvl="1"/>
            <a:r>
              <a:rPr lang="es-MX" b="1" dirty="0" smtClean="0"/>
              <a:t>Reportes o informes</a:t>
            </a:r>
            <a:r>
              <a:rPr lang="es-MX" dirty="0" smtClean="0"/>
              <a:t>: Los informes de avance pueden ser un medio útil para compartir información y evaluar formalmente resultados parciales o totales.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29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31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228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childTnLst>
                          </p:cTn>
                        </p:par>
                        <p:par>
                          <p:cTn id="34" fill="hold">
                            <p:stCondLst>
                              <p:cond delay="341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3" end="3"/>
                                            </p:txEl>
                                          </p:spTgt>
                                        </p:tgtEl>
                                      </p:cBhvr>
                                    </p:animEffect>
                                  </p:childTnLst>
                                </p:cTn>
                              </p:par>
                            </p:childTnLst>
                          </p:cTn>
                        </p:par>
                        <p:par>
                          <p:cTn id="42" fill="hold">
                            <p:stCondLst>
                              <p:cond delay="439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p:cTn id="4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graphicFrame>
        <p:nvGraphicFramePr>
          <p:cNvPr id="6" name="5 Marcador de contenido"/>
          <p:cNvGraphicFramePr>
            <a:graphicFrameLocks noGrp="1"/>
          </p:cNvGraphicFramePr>
          <p:nvPr>
            <p:ph idx="1"/>
          </p:nvPr>
        </p:nvGraphicFramePr>
        <p:xfrm>
          <a:off x="611559" y="1556792"/>
          <a:ext cx="7848872" cy="4392488"/>
        </p:xfrm>
        <a:graphic>
          <a:graphicData uri="http://schemas.openxmlformats.org/drawingml/2006/table">
            <a:tbl>
              <a:tblPr firstRow="1" bandRow="1">
                <a:tableStyleId>{93296810-A885-4BE3-A3E7-6D5BEEA58F35}</a:tableStyleId>
              </a:tblPr>
              <a:tblGrid>
                <a:gridCol w="719360"/>
                <a:gridCol w="3564756"/>
                <a:gridCol w="3564756"/>
              </a:tblGrid>
              <a:tr h="768685">
                <a:tc gridSpan="2">
                  <a:txBody>
                    <a:bodyPr/>
                    <a:lstStyle/>
                    <a:p>
                      <a:pPr algn="ctr"/>
                      <a:r>
                        <a:rPr lang="es-MX" dirty="0" smtClean="0"/>
                        <a:t>Competencias del Área de Trabajo</a:t>
                      </a:r>
                      <a:r>
                        <a:rPr lang="es-MX" baseline="0" dirty="0" smtClean="0"/>
                        <a:t> en Equipo</a:t>
                      </a:r>
                      <a:endParaRPr lang="es-MX" dirty="0"/>
                    </a:p>
                  </a:txBody>
                  <a:tcPr/>
                </a:tc>
                <a:tc hMerge="1">
                  <a:txBody>
                    <a:bodyPr/>
                    <a:lstStyle/>
                    <a:p>
                      <a:pPr algn="ctr"/>
                      <a:endParaRPr lang="es-MX" dirty="0"/>
                    </a:p>
                  </a:txBody>
                  <a:tcPr/>
                </a:tc>
                <a:tc>
                  <a:txBody>
                    <a:bodyPr/>
                    <a:lstStyle/>
                    <a:p>
                      <a:pPr algn="ctr"/>
                      <a:r>
                        <a:rPr lang="es-MX" dirty="0" smtClean="0"/>
                        <a:t>Actividades por Área de Competencia</a:t>
                      </a:r>
                      <a:endParaRPr lang="es-MX" dirty="0"/>
                    </a:p>
                  </a:txBody>
                  <a:tcPr anchor="ctr"/>
                </a:tc>
              </a:tr>
              <a:tr h="1427559">
                <a:tc>
                  <a:txBody>
                    <a:bodyPr/>
                    <a:lstStyle/>
                    <a:p>
                      <a:pPr algn="ctr"/>
                      <a:r>
                        <a:rPr lang="es-MX" dirty="0" smtClean="0">
                          <a:sym typeface="Wingdings"/>
                        </a:rPr>
                        <a:t></a:t>
                      </a:r>
                      <a:endParaRPr lang="es-MX" dirty="0"/>
                    </a:p>
                  </a:txBody>
                  <a:tcPr anchor="ctr"/>
                </a:tc>
                <a:tc>
                  <a:txBody>
                    <a:bodyPr/>
                    <a:lstStyle/>
                    <a:p>
                      <a:pPr algn="l"/>
                      <a:r>
                        <a:rPr lang="es-MX" b="1" dirty="0" smtClean="0"/>
                        <a:t>Identificar objetivos y coordinarse con otros.</a:t>
                      </a:r>
                      <a:endParaRPr lang="es-MX" b="1" dirty="0"/>
                    </a:p>
                  </a:txBody>
                  <a:tcPr anchor="ctr"/>
                </a:tc>
                <a:tc>
                  <a:txBody>
                    <a:bodyPr/>
                    <a:lstStyle/>
                    <a:p>
                      <a:pPr marL="273050" indent="-273050" algn="l">
                        <a:buFont typeface="Wingdings" pitchFamily="2" charset="2"/>
                        <a:buChar char="q"/>
                      </a:pPr>
                      <a:r>
                        <a:rPr lang="es-MX" dirty="0" smtClean="0">
                          <a:hlinkClick r:id="rId2" action="ppaction://hlinksldjump"/>
                        </a:rPr>
                        <a:t>Con la mira en el norte</a:t>
                      </a:r>
                      <a:r>
                        <a:rPr lang="es-MX" dirty="0" smtClean="0"/>
                        <a:t>.</a:t>
                      </a:r>
                    </a:p>
                    <a:p>
                      <a:pPr marL="273050" indent="-273050" algn="l">
                        <a:buFont typeface="Wingdings" pitchFamily="2" charset="2"/>
                        <a:buChar char="q"/>
                      </a:pPr>
                      <a:r>
                        <a:rPr lang="es-MX" baseline="0" dirty="0" smtClean="0"/>
                        <a:t>Juntos pero no revueltos.</a:t>
                      </a:r>
                    </a:p>
                    <a:p>
                      <a:pPr marL="273050" indent="-273050" algn="l">
                        <a:buFont typeface="Wingdings" pitchFamily="2" charset="2"/>
                        <a:buChar char="q"/>
                      </a:pPr>
                      <a:r>
                        <a:rPr lang="es-MX" baseline="0" dirty="0" smtClean="0"/>
                        <a:t>Vamos tejiendo una red.</a:t>
                      </a:r>
                    </a:p>
                    <a:p>
                      <a:pPr marL="273050" indent="-273050" algn="l">
                        <a:buFont typeface="Wingdings" pitchFamily="2" charset="2"/>
                        <a:buChar char="q"/>
                      </a:pPr>
                      <a:r>
                        <a:rPr lang="es-MX" baseline="0" dirty="0" smtClean="0"/>
                        <a:t>Veámonos las caras.</a:t>
                      </a:r>
                      <a:endParaRPr lang="es-MX" dirty="0"/>
                    </a:p>
                  </a:txBody>
                  <a:tcPr anchor="ctr"/>
                </a:tc>
              </a:tr>
              <a:tr h="1427559">
                <a:tc>
                  <a:txBody>
                    <a:bodyPr/>
                    <a:lstStyle/>
                    <a:p>
                      <a:pPr algn="ctr"/>
                      <a:r>
                        <a:rPr lang="es-MX" dirty="0" smtClean="0">
                          <a:sym typeface="Wingdings"/>
                        </a:rPr>
                        <a:t></a:t>
                      </a:r>
                      <a:endParaRPr lang="es-MX" dirty="0"/>
                    </a:p>
                  </a:txBody>
                  <a:tcPr anchor="ctr"/>
                </a:tc>
                <a:tc>
                  <a:txBody>
                    <a:bodyPr/>
                    <a:lstStyle/>
                    <a:p>
                      <a:pPr algn="l"/>
                      <a:r>
                        <a:rPr lang="es-MX" b="1" dirty="0" smtClean="0"/>
                        <a:t>Colaborar y generar confianza con el equipo.</a:t>
                      </a:r>
                      <a:endParaRPr lang="es-MX" b="1" dirty="0"/>
                    </a:p>
                  </a:txBody>
                  <a:tcPr anchor="ctr"/>
                </a:tc>
                <a:tc>
                  <a:txBody>
                    <a:bodyPr/>
                    <a:lstStyle/>
                    <a:p>
                      <a:pPr marL="273050" indent="-273050" algn="l">
                        <a:buFont typeface="Wingdings" pitchFamily="2" charset="2"/>
                        <a:buChar char="q"/>
                      </a:pPr>
                      <a:r>
                        <a:rPr lang="es-MX" dirty="0" smtClean="0"/>
                        <a:t>Una cadena es tan fuerte como su eslabón más débil.</a:t>
                      </a:r>
                    </a:p>
                    <a:p>
                      <a:pPr marL="273050" indent="-273050" algn="l">
                        <a:buFont typeface="Wingdings" pitchFamily="2" charset="2"/>
                        <a:buChar char="q"/>
                      </a:pPr>
                      <a:r>
                        <a:rPr lang="es-MX" dirty="0" smtClean="0"/>
                        <a:t>Una mano lava a la otra.</a:t>
                      </a:r>
                    </a:p>
                    <a:p>
                      <a:pPr marL="273050" indent="-273050" algn="l">
                        <a:buFont typeface="Wingdings" pitchFamily="2" charset="2"/>
                        <a:buChar char="q"/>
                      </a:pPr>
                      <a:r>
                        <a:rPr lang="es-MX" dirty="0" smtClean="0"/>
                        <a:t>El</a:t>
                      </a:r>
                      <a:r>
                        <a:rPr lang="es-MX" baseline="0" dirty="0" smtClean="0"/>
                        <a:t> reality de la confianza.</a:t>
                      </a:r>
                      <a:endParaRPr lang="es-MX" dirty="0" smtClean="0"/>
                    </a:p>
                  </a:txBody>
                  <a:tcPr anchor="ctr"/>
                </a:tc>
              </a:tr>
              <a:tr h="768685">
                <a:tc>
                  <a:txBody>
                    <a:bodyPr/>
                    <a:lstStyle/>
                    <a:p>
                      <a:pPr algn="ctr"/>
                      <a:r>
                        <a:rPr lang="es-MX" dirty="0" smtClean="0">
                          <a:sym typeface="Wingdings"/>
                        </a:rPr>
                        <a:t></a:t>
                      </a:r>
                      <a:endParaRPr lang="es-MX" dirty="0"/>
                    </a:p>
                  </a:txBody>
                  <a:tcPr anchor="ctr"/>
                </a:tc>
                <a:tc>
                  <a:txBody>
                    <a:bodyPr/>
                    <a:lstStyle/>
                    <a:p>
                      <a:pPr algn="l"/>
                      <a:r>
                        <a:rPr lang="es-MX" b="1" dirty="0" smtClean="0"/>
                        <a:t>Resolver problemas en equipo.</a:t>
                      </a:r>
                      <a:endParaRPr lang="es-MX" b="1" dirty="0"/>
                    </a:p>
                  </a:txBody>
                  <a:tcPr anchor="ctr"/>
                </a:tc>
                <a:tc>
                  <a:txBody>
                    <a:bodyPr/>
                    <a:lstStyle/>
                    <a:p>
                      <a:pPr marL="273050" indent="-273050" algn="l">
                        <a:buFont typeface="Wingdings" pitchFamily="2" charset="2"/>
                        <a:buChar char="q"/>
                      </a:pPr>
                      <a:r>
                        <a:rPr lang="es-MX" dirty="0" smtClean="0"/>
                        <a:t>Yo sé aportar.</a:t>
                      </a:r>
                    </a:p>
                    <a:p>
                      <a:pPr marL="273050" indent="-273050" algn="l">
                        <a:buFont typeface="Wingdings" pitchFamily="2" charset="2"/>
                        <a:buChar char="q"/>
                      </a:pPr>
                      <a:r>
                        <a:rPr lang="es-MX" dirty="0" smtClean="0"/>
                        <a:t>¿Acidez o pura miel?</a:t>
                      </a:r>
                      <a:endParaRPr lang="es-MX" dirty="0"/>
                    </a:p>
                  </a:txBody>
                  <a:tcPr anchor="ctr"/>
                </a:tc>
              </a:tr>
            </a:tbl>
          </a:graphicData>
        </a:graphic>
      </p:graphicFrame>
      <p:sp>
        <p:nvSpPr>
          <p:cNvPr id="4" name="3 Marcador de número de diapositiva"/>
          <p:cNvSpPr>
            <a:spLocks noGrp="1"/>
          </p:cNvSpPr>
          <p:nvPr>
            <p:ph type="sldNum" sz="quarter" idx="12"/>
          </p:nvPr>
        </p:nvSpPr>
        <p:spPr/>
        <p:txBody>
          <a:bodyPr/>
          <a:lstStyle/>
          <a:p>
            <a:fld id="{863DAC2C-C515-4487-A285-EDDAB0EBC0A4}" type="slidenum">
              <a:rPr lang="es-MX" smtClean="0"/>
              <a:pPr/>
              <a:t>3</a:t>
            </a:fld>
            <a:endParaRPr lang="es-MX"/>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47500" lnSpcReduction="20000"/>
          </a:bodyPr>
          <a:lstStyle/>
          <a:p>
            <a:r>
              <a:rPr lang="es-MX" b="1" dirty="0" smtClean="0"/>
              <a:t>Desarrollo de la actividad</a:t>
            </a:r>
            <a:r>
              <a:rPr lang="es-MX" dirty="0" smtClean="0"/>
              <a:t>.</a:t>
            </a:r>
          </a:p>
          <a:p>
            <a:endParaRPr lang="es-MX" dirty="0" smtClean="0"/>
          </a:p>
          <a:p>
            <a:pPr lvl="1">
              <a:buNone/>
            </a:pPr>
            <a:r>
              <a:rPr lang="es-MX" dirty="0" smtClean="0"/>
              <a:t>¿Quiénes toman las decisiones? ¿Con qué información lo hacen? </a:t>
            </a:r>
          </a:p>
          <a:p>
            <a:pPr lvl="1">
              <a:buNone/>
            </a:pPr>
            <a:endParaRPr lang="es-MX" dirty="0" smtClean="0"/>
          </a:p>
          <a:p>
            <a:pPr lvl="1">
              <a:buNone/>
            </a:pPr>
            <a:r>
              <a:rPr lang="es-MX" dirty="0" smtClean="0"/>
              <a:t>Las herramientas e instancias de coordinación pueden ser muy diversas. Analicemos algunas:</a:t>
            </a:r>
          </a:p>
          <a:p>
            <a:pPr lvl="1">
              <a:buNone/>
            </a:pPr>
            <a:endParaRPr lang="es-MX" dirty="0" smtClean="0"/>
          </a:p>
          <a:p>
            <a:pPr lvl="1"/>
            <a:r>
              <a:rPr lang="es-MX" b="1" dirty="0" smtClean="0"/>
              <a:t>Rol coordinador</a:t>
            </a:r>
            <a:r>
              <a:rPr lang="es-MX" dirty="0" smtClean="0"/>
              <a:t>: Un miembro del equipo puede desempeñar la función de supervisar todas las otras funciones, velar porque todas las contribuciones individuales se integren adecuadamente, identificar los puntos críticos y armonizar la gestión. En general, este rol lo ejerce el “jefe” del equipo.</a:t>
            </a:r>
          </a:p>
          <a:p>
            <a:pPr lvl="1"/>
            <a:endParaRPr lang="es-MX" dirty="0" smtClean="0"/>
          </a:p>
          <a:p>
            <a:pPr lvl="1"/>
            <a:r>
              <a:rPr lang="es-MX" dirty="0" smtClean="0"/>
              <a:t> </a:t>
            </a:r>
            <a:r>
              <a:rPr lang="es-MX" b="1" dirty="0" smtClean="0"/>
              <a:t>Reuniones de equipo</a:t>
            </a:r>
            <a:r>
              <a:rPr lang="es-MX" dirty="0" smtClean="0"/>
              <a:t>: Es muy sano que en algún momento todos compartan lo realizado, los problemas que están enfrentando, pongan en común sus experiencias y ajusten la planificación. Las reuniones son citadas, preparadas y dirigidas, generalmente, por el coordinador o jefe del equipo.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80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2" fill="hold">
                            <p:stCondLst>
                              <p:cond delay="690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8" fill="hold">
                            <p:stCondLst>
                              <p:cond delay="157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3"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xEl>
                                              <p:pRg st="6" end="6"/>
                                            </p:txEl>
                                          </p:spTgt>
                                        </p:tgtEl>
                                      </p:cBhvr>
                                    </p:animEffect>
                                  </p:childTnLst>
                                </p:cTn>
                              </p:par>
                            </p:childTnLst>
                          </p:cTn>
                        </p:par>
                        <p:par>
                          <p:cTn id="36" fill="hold">
                            <p:stCondLst>
                              <p:cond delay="28750"/>
                            </p:stCondLst>
                            <p:childTnLst>
                              <p:par>
                                <p:cTn id="37" presetID="41" presetClass="entr" presetSubtype="0" fill="hold" nodeType="afterEffect">
                                  <p:stCondLst>
                                    <p:cond delay="0"/>
                                  </p:stCondLst>
                                  <p:iterate type="lt">
                                    <p:tmPct val="10000"/>
                                  </p:iterate>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p:cTn id="39"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1"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Vamos tejiendo una red</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endParaRPr lang="es-MX" dirty="0" smtClean="0"/>
          </a:p>
          <a:p>
            <a:pPr lvl="1"/>
            <a:r>
              <a:rPr lang="es-MX" dirty="0" smtClean="0"/>
              <a:t>Agreguemos, eso sí, que disponer de instancias de coordinación es muy necesario pero no suficiente. Igualmente importante es valorar la construcción de vínculos que permitan una sintonía eficiente entre todos los esfuerzos que se realizan al interior de los equipos. Atentan contra esta coordinación ciertas actitudes frecuentes en muchos equipos como, por ejemplo, hacerse el indispensable, no entregar toda la información que se tiene, marginarse de decisiones que conllevan riesgo, desconocer acuerdos tomados, no cumplir con compromisos adquiridos, no realizar evaluaciones de avance, desconocer las autoridades legítimas, entre otras.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500"/>
                                        <p:tgtEl>
                                          <p:spTgt spid="3">
                                            <p:txEl>
                                              <p:pRg st="0" end="0"/>
                                            </p:txEl>
                                          </p:spTgt>
                                        </p:tgtEl>
                                      </p:cBhvr>
                                    </p:animEffect>
                                  </p:childTnLst>
                                </p:cTn>
                              </p:par>
                            </p:childTnLst>
                          </p:cTn>
                        </p:par>
                        <p:par>
                          <p:cTn id="16" fill="hold">
                            <p:stCondLst>
                              <p:cond delay="33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Vamos tejiendo una red</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Vamos tejiendo una red</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VEÁMONOS LAS CARAS</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IDENTIFICAR OBJETIVOS Y COORDINARSE CON OTROS.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Veámonos las caras</a:t>
            </a:r>
            <a:endParaRPr lang="es-MX" sz="3200" dirty="0"/>
          </a:p>
        </p:txBody>
      </p:sp>
      <p:sp>
        <p:nvSpPr>
          <p:cNvPr id="3" name="2 Marcador de contenido"/>
          <p:cNvSpPr>
            <a:spLocks noGrp="1"/>
          </p:cNvSpPr>
          <p:nvPr>
            <p:ph idx="1"/>
          </p:nvPr>
        </p:nvSpPr>
        <p:spPr/>
        <p:txBody>
          <a:bodyPr>
            <a:normAutofit fontScale="62500" lnSpcReduction="20000"/>
          </a:bodyPr>
          <a:lstStyle/>
          <a:p>
            <a:r>
              <a:rPr lang="es-MX" dirty="0" smtClean="0"/>
              <a:t>El </a:t>
            </a:r>
            <a:r>
              <a:rPr lang="es-MX" b="1" dirty="0" smtClean="0"/>
              <a:t>objetivo</a:t>
            </a:r>
            <a:r>
              <a:rPr lang="es-MX" dirty="0" smtClean="0"/>
              <a:t> de la actividad es apreciar las condiciones en que las reuniones de trabajo representan una instancia de avance hacia el logro de los objetivos del equipo. Para ello, los aprendizajes esperados son:</a:t>
            </a:r>
          </a:p>
          <a:p>
            <a:pPr algn="just"/>
            <a:endParaRPr lang="es-MX" dirty="0" smtClean="0"/>
          </a:p>
          <a:p>
            <a:pPr lvl="1" algn="just"/>
            <a:r>
              <a:rPr lang="es-MX" b="1" u="sng" dirty="0" smtClean="0"/>
              <a:t>Conocimiento</a:t>
            </a:r>
            <a:r>
              <a:rPr lang="es-MX" b="1" dirty="0" smtClean="0"/>
              <a:t>:</a:t>
            </a:r>
            <a:r>
              <a:rPr lang="es-MX" dirty="0" smtClean="0"/>
              <a:t> Conocer las condiciones de funcionamiento de una reunión, con vistas a optimizar sus resultados</a:t>
            </a:r>
          </a:p>
          <a:p>
            <a:pPr lvl="1" algn="just"/>
            <a:endParaRPr lang="es-MX" b="1" u="sng" dirty="0" smtClean="0"/>
          </a:p>
          <a:p>
            <a:pPr lvl="1" algn="just"/>
            <a:r>
              <a:rPr lang="es-MX" b="1" u="sng" dirty="0" smtClean="0"/>
              <a:t>Habilidad</a:t>
            </a:r>
            <a:r>
              <a:rPr lang="es-MX" b="1" dirty="0" smtClean="0"/>
              <a:t>:</a:t>
            </a:r>
            <a:r>
              <a:rPr lang="es-MX" dirty="0" smtClean="0"/>
              <a:t> Desempeñar con propiedad el rol de participante o de directivo en una reunión.</a:t>
            </a:r>
          </a:p>
          <a:p>
            <a:pPr lvl="1" algn="just"/>
            <a:endParaRPr lang="es-MX" b="1" u="sng" dirty="0" smtClean="0"/>
          </a:p>
          <a:p>
            <a:pPr lvl="1" algn="just"/>
            <a:r>
              <a:rPr lang="es-MX" b="1" u="sng" dirty="0" smtClean="0"/>
              <a:t>Actitud</a:t>
            </a:r>
            <a:r>
              <a:rPr lang="es-MX" b="1" dirty="0" smtClean="0"/>
              <a:t>:</a:t>
            </a:r>
            <a:r>
              <a:rPr lang="es-MX" dirty="0" smtClean="0"/>
              <a:t> Disponerse a participar activamente en reuniones de trabajo.</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35</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5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5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5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Veámonos las caras</a:t>
            </a:r>
            <a:endParaRPr lang="es-MX" sz="3200" dirty="0"/>
          </a:p>
        </p:txBody>
      </p:sp>
      <p:sp>
        <p:nvSpPr>
          <p:cNvPr id="3" name="2 Marcador de contenido"/>
          <p:cNvSpPr>
            <a:spLocks noGrp="1"/>
          </p:cNvSpPr>
          <p:nvPr>
            <p:ph idx="1"/>
          </p:nvPr>
        </p:nvSpPr>
        <p:spPr/>
        <p:txBody>
          <a:bodyPr>
            <a:normAutofit fontScale="77500" lnSpcReduction="20000"/>
          </a:bodyPr>
          <a:lstStyle/>
          <a:p>
            <a:r>
              <a:rPr lang="es-MX" b="1" dirty="0" smtClean="0"/>
              <a:t>Descripción de la actividad</a:t>
            </a:r>
            <a:r>
              <a:rPr lang="es-MX" dirty="0" smtClean="0"/>
              <a:t>.</a:t>
            </a:r>
          </a:p>
          <a:p>
            <a:endParaRPr lang="es-MX" dirty="0" smtClean="0"/>
          </a:p>
          <a:p>
            <a:pPr lvl="1"/>
            <a:r>
              <a:rPr lang="es-MX" dirty="0" smtClean="0"/>
              <a:t>El sentido de esta actividad es apreciar las condiciones en que las reuniones de trabajo representan una instancia de avance hacia el logro de los objetivos del equipo.</a:t>
            </a:r>
          </a:p>
          <a:p>
            <a:pPr lvl="1"/>
            <a:endParaRPr lang="es-MX" dirty="0" smtClean="0"/>
          </a:p>
          <a:p>
            <a:pPr lvl="1"/>
            <a:r>
              <a:rPr lang="es-MX" dirty="0" smtClean="0"/>
              <a:t>Se formarán cuatro equipos que reflexionarán sobre las condiciones necesarias para que una reunión de trabajo sea efectiva.</a:t>
            </a:r>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17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Veámonos las caras</a:t>
            </a:r>
            <a:endParaRPr lang="es-MX" sz="3200" dirty="0"/>
          </a:p>
        </p:txBody>
      </p:sp>
      <p:sp>
        <p:nvSpPr>
          <p:cNvPr id="3" name="2 Marcador de contenido"/>
          <p:cNvSpPr>
            <a:spLocks noGrp="1"/>
          </p:cNvSpPr>
          <p:nvPr>
            <p:ph idx="1"/>
          </p:nvPr>
        </p:nvSpPr>
        <p:spPr>
          <a:xfrm>
            <a:off x="323528" y="1268760"/>
            <a:ext cx="8568952" cy="5040560"/>
          </a:xfrm>
        </p:spPr>
        <p:txBody>
          <a:bodyPr>
            <a:normAutofit fontScale="55000" lnSpcReduction="20000"/>
          </a:bodyPr>
          <a:lstStyle/>
          <a:p>
            <a:r>
              <a:rPr lang="es-MX" b="1" dirty="0" smtClean="0"/>
              <a:t>Desarrollo de la actividad</a:t>
            </a:r>
            <a:r>
              <a:rPr lang="es-MX" dirty="0" smtClean="0"/>
              <a:t>.</a:t>
            </a:r>
          </a:p>
          <a:p>
            <a:endParaRPr lang="es-MX" dirty="0" smtClean="0"/>
          </a:p>
          <a:p>
            <a:pPr lvl="1"/>
            <a:r>
              <a:rPr lang="es-MX" sz="2900" dirty="0" smtClean="0"/>
              <a:t>A todos quienes hemos participado en equipos de trabajo, nos ha correspondido asistir a reuniones, formales o informales, pero reuniones al fin. Tratar diversos temas, ponernos de acuerdo, tomar decisiones, coordinarnos y evaluar resultados, siguen siendo actos humanos que requieren contacto presencial, en vivo y en directo. Algunos, incluso, habrán asistido a estos encuentros en calidad de dirigentes. De cualquier forma habremos constatado que las reuniones pueden ser una pérdida de tiempo o una oportunidad para avanzar significativamente, dependiendo de ciertas condiciones.</a:t>
            </a:r>
          </a:p>
          <a:p>
            <a:pPr lvl="1"/>
            <a:endParaRPr lang="es-MX" sz="2900" dirty="0" smtClean="0"/>
          </a:p>
          <a:p>
            <a:pPr lvl="1"/>
            <a:r>
              <a:rPr lang="es-MX" sz="2900" dirty="0" smtClean="0"/>
              <a:t>Aunque no todas las reuniones deben ser igualmente estructuradas, debemos conocer los pasos que pueden contribuir positivamente en sus resultados, ya sea si nos toca dirigirla o actuar como participantes.</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Veámonos las caras</a:t>
            </a:r>
            <a:endParaRPr lang="es-MX" sz="3200" dirty="0"/>
          </a:p>
        </p:txBody>
      </p:sp>
      <p:sp>
        <p:nvSpPr>
          <p:cNvPr id="3" name="2 Marcador de contenido"/>
          <p:cNvSpPr>
            <a:spLocks noGrp="1"/>
          </p:cNvSpPr>
          <p:nvPr>
            <p:ph idx="1"/>
          </p:nvPr>
        </p:nvSpPr>
        <p:spPr>
          <a:xfrm>
            <a:off x="323528" y="1207293"/>
            <a:ext cx="8568952" cy="5102027"/>
          </a:xfrm>
        </p:spPr>
        <p:txBody>
          <a:bodyPr>
            <a:normAutofit fontScale="25000" lnSpcReduction="20000"/>
          </a:bodyPr>
          <a:lstStyle/>
          <a:p>
            <a:pPr>
              <a:lnSpc>
                <a:spcPct val="70000"/>
              </a:lnSpc>
              <a:spcBef>
                <a:spcPts val="300"/>
              </a:spcBef>
            </a:pPr>
            <a:r>
              <a:rPr lang="es-MX" sz="8000" b="1" dirty="0" smtClean="0"/>
              <a:t>Desarrollo de la actividad</a:t>
            </a:r>
            <a:r>
              <a:rPr lang="es-MX" sz="8000" dirty="0" smtClean="0"/>
              <a:t>.</a:t>
            </a:r>
          </a:p>
          <a:p>
            <a:pPr>
              <a:lnSpc>
                <a:spcPct val="70000"/>
              </a:lnSpc>
              <a:spcBef>
                <a:spcPts val="300"/>
              </a:spcBef>
            </a:pPr>
            <a:endParaRPr lang="es-MX" sz="8000" dirty="0" smtClean="0"/>
          </a:p>
          <a:p>
            <a:pPr lvl="1">
              <a:lnSpc>
                <a:spcPct val="70000"/>
              </a:lnSpc>
              <a:spcBef>
                <a:spcPts val="300"/>
              </a:spcBef>
            </a:pPr>
            <a:r>
              <a:rPr lang="es-MX" sz="7200" b="1" dirty="0" smtClean="0"/>
              <a:t>Durante la reunión:</a:t>
            </a:r>
            <a:endParaRPr lang="es-MX" sz="7200" dirty="0" smtClean="0"/>
          </a:p>
          <a:p>
            <a:pPr>
              <a:lnSpc>
                <a:spcPct val="70000"/>
              </a:lnSpc>
              <a:spcBef>
                <a:spcPts val="300"/>
              </a:spcBef>
            </a:pPr>
            <a:endParaRPr lang="es-MX" dirty="0" smtClean="0"/>
          </a:p>
          <a:p>
            <a:pPr lvl="2">
              <a:lnSpc>
                <a:spcPct val="120000"/>
              </a:lnSpc>
              <a:spcBef>
                <a:spcPts val="300"/>
              </a:spcBef>
            </a:pPr>
            <a:r>
              <a:rPr lang="es-MX" sz="5600" b="1" dirty="0" smtClean="0"/>
              <a:t>Tomar nota de lo tratado</a:t>
            </a:r>
            <a:r>
              <a:rPr lang="es-MX" sz="5600" dirty="0" smtClean="0"/>
              <a:t>. Quien dirige la reunión tendrá poca capacidad para, además, registrar las intervenciones más significativas, por lo que deberá solicitar que alguien haga el papel de secretario.</a:t>
            </a:r>
          </a:p>
          <a:p>
            <a:pPr lvl="2">
              <a:lnSpc>
                <a:spcPct val="120000"/>
              </a:lnSpc>
              <a:spcBef>
                <a:spcPts val="300"/>
              </a:spcBef>
            </a:pPr>
            <a:endParaRPr lang="es-MX" sz="3200" dirty="0" smtClean="0"/>
          </a:p>
          <a:p>
            <a:pPr lvl="2">
              <a:lnSpc>
                <a:spcPct val="120000"/>
              </a:lnSpc>
              <a:spcBef>
                <a:spcPts val="300"/>
              </a:spcBef>
            </a:pPr>
            <a:r>
              <a:rPr lang="es-MX" sz="5600" b="1" dirty="0" smtClean="0"/>
              <a:t>Estimular la participación</a:t>
            </a:r>
            <a:r>
              <a:rPr lang="es-MX" sz="5600" dirty="0" smtClean="0"/>
              <a:t>. El conductor debe ser hábil para lograr, de cada asistente, su mejor contribución. </a:t>
            </a:r>
          </a:p>
          <a:p>
            <a:pPr lvl="2">
              <a:lnSpc>
                <a:spcPct val="120000"/>
              </a:lnSpc>
              <a:spcBef>
                <a:spcPts val="300"/>
              </a:spcBef>
            </a:pPr>
            <a:endParaRPr lang="es-MX" sz="3200" dirty="0" smtClean="0"/>
          </a:p>
          <a:p>
            <a:pPr lvl="2">
              <a:lnSpc>
                <a:spcPct val="120000"/>
              </a:lnSpc>
              <a:spcBef>
                <a:spcPts val="300"/>
              </a:spcBef>
            </a:pPr>
            <a:r>
              <a:rPr lang="es-MX" sz="5600" b="1" dirty="0" smtClean="0"/>
              <a:t>Delegar responsabilidades</a:t>
            </a:r>
            <a:r>
              <a:rPr lang="es-MX" sz="5600" dirty="0" smtClean="0"/>
              <a:t>. En la mayoría de las reuniones se toman decisiones que involucran nuevas tareas. El guía de la reunión debe asegurarse de que todas las nuevas actividades sean delegadas a quienes se harán responsables de su cumplimiento.</a:t>
            </a:r>
          </a:p>
          <a:p>
            <a:pPr lvl="2">
              <a:lnSpc>
                <a:spcPct val="120000"/>
              </a:lnSpc>
              <a:spcBef>
                <a:spcPts val="300"/>
              </a:spcBef>
            </a:pPr>
            <a:endParaRPr lang="es-MX" sz="3200" dirty="0" smtClean="0"/>
          </a:p>
          <a:p>
            <a:pPr lvl="2">
              <a:lnSpc>
                <a:spcPct val="120000"/>
              </a:lnSpc>
              <a:spcBef>
                <a:spcPts val="300"/>
              </a:spcBef>
            </a:pPr>
            <a:r>
              <a:rPr lang="es-MX" sz="5600" b="1" dirty="0" smtClean="0"/>
              <a:t>Administrar el tiempo</a:t>
            </a:r>
            <a:r>
              <a:rPr lang="es-MX" sz="5600" dirty="0" smtClean="0"/>
              <a:t>. En todo equipo humano podemos encontrar: los que hablan mucho y los que cuesta que participen, los que se centran en lo medular y aquellos que tienden a divagar, los que están siempre atentos y los que se distraen con facilidad. Por ello es muy importante ejercer control sobre el tiempo de duración de una reunión.</a:t>
            </a:r>
          </a:p>
          <a:p>
            <a:pPr lvl="2">
              <a:lnSpc>
                <a:spcPct val="120000"/>
              </a:lnSpc>
              <a:spcBef>
                <a:spcPts val="300"/>
              </a:spcBef>
            </a:pPr>
            <a:endParaRPr lang="es-MX" sz="3200" dirty="0" smtClean="0"/>
          </a:p>
          <a:p>
            <a:pPr lvl="2">
              <a:lnSpc>
                <a:spcPct val="120000"/>
              </a:lnSpc>
              <a:spcBef>
                <a:spcPts val="300"/>
              </a:spcBef>
            </a:pPr>
            <a:r>
              <a:rPr lang="es-MX" sz="5600" b="1" dirty="0" smtClean="0"/>
              <a:t>Sistematizar los aportes</a:t>
            </a:r>
            <a:r>
              <a:rPr lang="es-MX" sz="5600" dirty="0" smtClean="0"/>
              <a:t>. Es fundamental que el conductor despeje lo relevante de lo accesorio. Incluso, antes de finalizar la reunión puede hacer un resumen verbal de lo tratado, destacando el logro (o no logro) de los objetivos planteados al inicio de la sesión. Debe dejar muy explícitos los acuerdos.</a:t>
            </a:r>
            <a:endParaRPr lang="es-MX" sz="5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1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2" fill="hold">
                            <p:stCondLst>
                              <p:cond delay="5450"/>
                            </p:stCondLst>
                            <p:childTnLst>
                              <p:par>
                                <p:cTn id="23" presetID="41" presetClass="entr" presetSubtype="0" fill="hold" nodeType="after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4" end="4"/>
                                            </p:txEl>
                                          </p:spTgt>
                                        </p:tgtEl>
                                      </p:cBhvr>
                                    </p:animEffect>
                                  </p:childTnLst>
                                </p:cTn>
                              </p:par>
                            </p:childTnLst>
                          </p:cTn>
                        </p:par>
                        <p:par>
                          <p:cTn id="30" fill="hold">
                            <p:stCondLst>
                              <p:cond delay="1455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6" end="6"/>
                                            </p:txEl>
                                          </p:spTgt>
                                        </p:tgtEl>
                                      </p:cBhvr>
                                    </p:animEffect>
                                  </p:childTnLst>
                                </p:cTn>
                              </p:par>
                            </p:childTnLst>
                          </p:cTn>
                        </p:par>
                        <p:par>
                          <p:cTn id="38" fill="hold">
                            <p:stCondLst>
                              <p:cond delay="19750"/>
                            </p:stCondLst>
                            <p:childTnLst>
                              <p:par>
                                <p:cTn id="39" presetID="41" presetClass="entr" presetSubtype="0" fill="hold" nodeType="afterEffect">
                                  <p:stCondLst>
                                    <p:cond delay="0"/>
                                  </p:stCondLst>
                                  <p:iterate type="lt">
                                    <p:tmPct val="10000"/>
                                  </p:iterate>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p:cTn id="41"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8" end="8"/>
                                            </p:txEl>
                                          </p:spTgt>
                                        </p:tgtEl>
                                      </p:cBhvr>
                                    </p:animEffect>
                                  </p:childTnLst>
                                </p:cTn>
                              </p:par>
                            </p:childTnLst>
                          </p:cTn>
                        </p:par>
                        <p:par>
                          <p:cTn id="46" fill="hold">
                            <p:stCondLst>
                              <p:cond delay="30750"/>
                            </p:stCondLst>
                            <p:childTnLst>
                              <p:par>
                                <p:cTn id="47" presetID="41" presetClass="entr" presetSubtype="0" fill="hold" nodeType="afterEffect">
                                  <p:stCondLst>
                                    <p:cond delay="0"/>
                                  </p:stCondLst>
                                  <p:iterate type="lt">
                                    <p:tmPct val="10000"/>
                                  </p:iterate>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p:cTn id="49" dur="500" fill="hold"/>
                                        <p:tgtEl>
                                          <p:spTgt spid="3">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
                                            <p:txEl>
                                              <p:pRg st="10" end="10"/>
                                            </p:txEl>
                                          </p:spTgt>
                                        </p:tgtEl>
                                        <p:attrNameLst>
                                          <p:attrName>ppt_y</p:attrName>
                                        </p:attrNameLst>
                                      </p:cBhvr>
                                      <p:tavLst>
                                        <p:tav tm="0">
                                          <p:val>
                                            <p:strVal val="#ppt_y"/>
                                          </p:val>
                                        </p:tav>
                                        <p:tav tm="100000">
                                          <p:val>
                                            <p:strVal val="#ppt_y"/>
                                          </p:val>
                                        </p:tav>
                                      </p:tavLst>
                                    </p:anim>
                                    <p:anim calcmode="lin" valueType="num">
                                      <p:cBhvr>
                                        <p:cTn id="51" dur="500" fill="hold"/>
                                        <p:tgtEl>
                                          <p:spTgt spid="3">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
                                            <p:txEl>
                                              <p:pRg st="10" end="10"/>
                                            </p:txEl>
                                          </p:spTgt>
                                        </p:tgtEl>
                                      </p:cBhvr>
                                    </p:animEffect>
                                  </p:childTnLst>
                                </p:cTn>
                              </p:par>
                            </p:childTnLst>
                          </p:cTn>
                        </p:par>
                        <p:par>
                          <p:cTn id="54" fill="hold">
                            <p:stCondLst>
                              <p:cond delay="45200"/>
                            </p:stCondLst>
                            <p:childTnLst>
                              <p:par>
                                <p:cTn id="55" presetID="41" presetClass="entr" presetSubtype="0" fill="hold" nodeType="afterEffect">
                                  <p:stCondLst>
                                    <p:cond delay="0"/>
                                  </p:stCondLst>
                                  <p:iterate type="lt">
                                    <p:tmPct val="10000"/>
                                  </p:iterate>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p:cTn id="57" dur="500" fill="hold"/>
                                        <p:tgtEl>
                                          <p:spTgt spid="3">
                                            <p:txEl>
                                              <p:pRg st="12" end="12"/>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
                                            <p:txEl>
                                              <p:pRg st="12" end="12"/>
                                            </p:txEl>
                                          </p:spTgt>
                                        </p:tgtEl>
                                        <p:attrNameLst>
                                          <p:attrName>ppt_y</p:attrName>
                                        </p:attrNameLst>
                                      </p:cBhvr>
                                      <p:tavLst>
                                        <p:tav tm="0">
                                          <p:val>
                                            <p:strVal val="#ppt_y"/>
                                          </p:val>
                                        </p:tav>
                                        <p:tav tm="100000">
                                          <p:val>
                                            <p:strVal val="#ppt_y"/>
                                          </p:val>
                                        </p:tav>
                                      </p:tavLst>
                                    </p:anim>
                                    <p:anim calcmode="lin" valueType="num">
                                      <p:cBhvr>
                                        <p:cTn id="59" dur="500" fill="hold"/>
                                        <p:tgtEl>
                                          <p:spTgt spid="3">
                                            <p:txEl>
                                              <p:pRg st="12" end="1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
                                            <p:txEl>
                                              <p:pRg st="12" end="1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Veámonos las caras</a:t>
            </a:r>
            <a:endParaRPr lang="es-MX" sz="3200" dirty="0"/>
          </a:p>
        </p:txBody>
      </p:sp>
      <p:sp>
        <p:nvSpPr>
          <p:cNvPr id="3" name="2 Marcador de contenido"/>
          <p:cNvSpPr>
            <a:spLocks noGrp="1"/>
          </p:cNvSpPr>
          <p:nvPr>
            <p:ph idx="1"/>
          </p:nvPr>
        </p:nvSpPr>
        <p:spPr>
          <a:xfrm>
            <a:off x="467544" y="1196752"/>
            <a:ext cx="8229600" cy="5040560"/>
          </a:xfrm>
        </p:spPr>
        <p:txBody>
          <a:bodyPr>
            <a:normAutofit fontScale="62500" lnSpcReduction="20000"/>
          </a:bodyPr>
          <a:lstStyle/>
          <a:p>
            <a:r>
              <a:rPr lang="es-MX" b="1" dirty="0" smtClean="0"/>
              <a:t>Desarrollo de la actividad</a:t>
            </a:r>
            <a:r>
              <a:rPr lang="es-MX" dirty="0" smtClean="0"/>
              <a:t>.</a:t>
            </a:r>
          </a:p>
          <a:p>
            <a:endParaRPr lang="es-MX" dirty="0" smtClean="0"/>
          </a:p>
          <a:p>
            <a:pPr lvl="1"/>
            <a:r>
              <a:rPr lang="es-MX" b="1" dirty="0" smtClean="0"/>
              <a:t>Después de la reunión:</a:t>
            </a:r>
            <a:endParaRPr lang="es-MX" dirty="0" smtClean="0"/>
          </a:p>
          <a:p>
            <a:endParaRPr lang="es-MX" dirty="0" smtClean="0"/>
          </a:p>
          <a:p>
            <a:pPr lvl="2"/>
            <a:r>
              <a:rPr lang="es-MX" sz="2600" b="1" dirty="0" smtClean="0"/>
              <a:t>Revisar el acta</a:t>
            </a:r>
            <a:r>
              <a:rPr lang="es-MX" sz="2600" dirty="0" smtClean="0"/>
              <a:t>. Conviene hacer circular el resumen de lo tratado, especialmente de los acuerdos y de las nuevas actividades con sus respectivos responsables, de tal manera que se mantenga vigente el efecto de la reunión y el involucramiento de los participantes.</a:t>
            </a:r>
          </a:p>
          <a:p>
            <a:pPr lvl="2"/>
            <a:endParaRPr lang="es-MX" sz="2600" b="1" dirty="0" smtClean="0"/>
          </a:p>
          <a:p>
            <a:pPr lvl="2"/>
            <a:r>
              <a:rPr lang="es-MX" sz="2600" b="1" dirty="0" smtClean="0"/>
              <a:t>Hacer seguimiento a los acuerdos</a:t>
            </a:r>
            <a:r>
              <a:rPr lang="es-MX" sz="2600" dirty="0" smtClean="0"/>
              <a:t>. El conductor de una reunión generalmente es el líder o jefe del equipo y, por lo tanto, le corresponde supervisar el cumplimiento de los acuerdos. De esa manera la siguiente reunión será para abordar nuevos temas y no para lamentar la falta de avances.</a:t>
            </a:r>
            <a:endParaRPr lang="es-MX" sz="2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39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fontScale="62500" lnSpcReduction="20000"/>
          </a:bodyPr>
          <a:lstStyle/>
          <a:p>
            <a:r>
              <a:rPr lang="es-MX" dirty="0" smtClean="0"/>
              <a:t>La competencia </a:t>
            </a:r>
            <a:r>
              <a:rPr lang="es-MX" b="1" dirty="0" smtClean="0"/>
              <a:t>“Trabajo en Equipo</a:t>
            </a:r>
            <a:r>
              <a:rPr lang="es-MX" dirty="0" smtClean="0"/>
              <a:t>” se sitúa en el ámbito de las relaciones interpersonales, sin negar que el talento individual es indispensable para el éxito de cualquier actividad. Las organizaciones –tal vez desde no hace mucho tiempo– se han dando cuenta que el talento tiene un mejor rendimiento si se potencia en su doble dimensión: individual y de equipo. La historia de los deportes, por ejemplo, está llena de fracasos de colectividades que no alcanzaron el éxito a pesar de haber reunido al mayor número de “superestrellas”. Es desde esta evidencia que se ha analizado el resultado sinérgico que produce el trabajo en equipo; aquél en el que el resultado final del conjunto es mayor que la suma de resultados individuales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a:t>
            </a:fld>
            <a:endParaRPr lang="es-MX"/>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Veámonos las caras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Veámonos las caras</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5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UNA CADENA ES TAN FUERTE COMO SU ESLABÓN MÁS DÉBIL</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COLABORAR Y GENERAR CONFIANZA EN EL EQUIPO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9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363272" cy="1143000"/>
          </a:xfrm>
        </p:spPr>
        <p:txBody>
          <a:bodyPr>
            <a:normAutofit/>
          </a:bodyPr>
          <a:lstStyle/>
          <a:p>
            <a:pPr algn="r"/>
            <a:r>
              <a:rPr lang="es-MX" dirty="0" smtClean="0"/>
              <a:t>Una cadena es tan fuerte como su eslabón más débil</a:t>
            </a:r>
            <a:endParaRPr lang="es-MX" dirty="0"/>
          </a:p>
        </p:txBody>
      </p:sp>
      <p:sp>
        <p:nvSpPr>
          <p:cNvPr id="3" name="2 Marcador de contenido"/>
          <p:cNvSpPr>
            <a:spLocks noGrp="1"/>
          </p:cNvSpPr>
          <p:nvPr>
            <p:ph idx="1"/>
          </p:nvPr>
        </p:nvSpPr>
        <p:spPr>
          <a:xfrm>
            <a:off x="467544" y="1268760"/>
            <a:ext cx="8229600" cy="4741987"/>
          </a:xfrm>
        </p:spPr>
        <p:txBody>
          <a:bodyPr>
            <a:noAutofit/>
          </a:bodyPr>
          <a:lstStyle/>
          <a:p>
            <a:r>
              <a:rPr lang="es-MX" sz="1800" dirty="0" smtClean="0"/>
              <a:t>El </a:t>
            </a:r>
            <a:r>
              <a:rPr lang="es-MX" sz="1800" b="1" dirty="0" smtClean="0"/>
              <a:t>objetivo</a:t>
            </a:r>
            <a:r>
              <a:rPr lang="es-MX" sz="1800" dirty="0" smtClean="0"/>
              <a:t> de la actividad es entrenar a los participantes en la valoración de la actitud colaborativa al interior de los equipos de trabajo. Para ello, los aprendizajes esperados son:</a:t>
            </a:r>
          </a:p>
          <a:p>
            <a:pPr algn="just"/>
            <a:endParaRPr lang="es-MX" sz="1600" dirty="0" smtClean="0"/>
          </a:p>
          <a:p>
            <a:pPr lvl="1" algn="just"/>
            <a:r>
              <a:rPr lang="es-MX" sz="1600" b="1" u="sng" dirty="0" smtClean="0"/>
              <a:t>Conocimiento</a:t>
            </a:r>
            <a:r>
              <a:rPr lang="es-MX" sz="1600" b="1" dirty="0" smtClean="0"/>
              <a:t>:</a:t>
            </a:r>
            <a:r>
              <a:rPr lang="es-MX" sz="1600" dirty="0" smtClean="0"/>
              <a:t> Conocer el concepto de colaboración y las condiciones que facilitan este comportamiento.</a:t>
            </a:r>
          </a:p>
          <a:p>
            <a:pPr lvl="1" algn="just"/>
            <a:endParaRPr lang="es-MX" sz="1600" b="1" u="sng" dirty="0" smtClean="0"/>
          </a:p>
          <a:p>
            <a:pPr lvl="1" algn="just"/>
            <a:r>
              <a:rPr lang="es-MX" sz="1600" b="1" u="sng" dirty="0" smtClean="0"/>
              <a:t>Habilidad</a:t>
            </a:r>
            <a:r>
              <a:rPr lang="es-MX" sz="1600" b="1" dirty="0" smtClean="0"/>
              <a:t>:</a:t>
            </a:r>
            <a:r>
              <a:rPr lang="es-MX" sz="1600" dirty="0" smtClean="0"/>
              <a:t> Poner en práctica actitudes de colaboración al interior de los equipos de trabajo.</a:t>
            </a:r>
          </a:p>
          <a:p>
            <a:pPr lvl="1" algn="just"/>
            <a:endParaRPr lang="es-MX" sz="1600" b="1" u="sng" dirty="0" smtClean="0"/>
          </a:p>
          <a:p>
            <a:pPr lvl="1" algn="just"/>
            <a:r>
              <a:rPr lang="es-MX" sz="1600" b="1" u="sng" dirty="0" smtClean="0"/>
              <a:t>Actitud</a:t>
            </a:r>
            <a:r>
              <a:rPr lang="es-MX" sz="1600" b="1" dirty="0" smtClean="0"/>
              <a:t>:</a:t>
            </a:r>
            <a:r>
              <a:rPr lang="es-MX" sz="1600" dirty="0" smtClean="0"/>
              <a:t> Valorar la colaboración como herramienta para obtener resultados compartidos.</a:t>
            </a:r>
            <a:endParaRPr lang="es-MX" sz="16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70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110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1268760"/>
            <a:ext cx="8229600" cy="4741987"/>
          </a:xfrm>
        </p:spPr>
        <p:txBody>
          <a:bodyPr>
            <a:normAutofit fontScale="92500" lnSpcReduction="20000"/>
          </a:bodyPr>
          <a:lstStyle/>
          <a:p>
            <a:r>
              <a:rPr lang="es-MX" b="1" dirty="0" smtClean="0"/>
              <a:t>Descripción de la actividad</a:t>
            </a:r>
            <a:r>
              <a:rPr lang="es-MX" dirty="0" smtClean="0"/>
              <a:t>.</a:t>
            </a:r>
          </a:p>
          <a:p>
            <a:endParaRPr lang="es-MX" dirty="0" smtClean="0"/>
          </a:p>
          <a:p>
            <a:pPr lvl="1"/>
            <a:r>
              <a:rPr lang="es-MX" dirty="0" smtClean="0"/>
              <a:t>El sentido de esta actividad es entrenar a los participantes en la valoración de la actitud colaborativa al interior de los equipos de trabajo. Se practicarán tanto la habilidad para solicitar apoyo como  la de ofrecer colaboración, en contraste con una actitud competitiva a ultranza.</a:t>
            </a:r>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7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980728"/>
            <a:ext cx="8229600" cy="5328592"/>
          </a:xfrm>
        </p:spPr>
        <p:txBody>
          <a:bodyPr>
            <a:noAutofit/>
          </a:bodyPr>
          <a:lstStyle/>
          <a:p>
            <a:r>
              <a:rPr lang="es-MX" sz="2000" b="1" dirty="0" smtClean="0"/>
              <a:t>Desarrollo de la actividad</a:t>
            </a:r>
            <a:r>
              <a:rPr lang="es-MX" sz="2000" dirty="0" smtClean="0"/>
              <a:t>.</a:t>
            </a:r>
          </a:p>
          <a:p>
            <a:pPr>
              <a:lnSpc>
                <a:spcPct val="100000"/>
              </a:lnSpc>
              <a:spcBef>
                <a:spcPts val="0"/>
              </a:spcBef>
            </a:pPr>
            <a:endParaRPr lang="es-MX" sz="800" dirty="0" smtClean="0"/>
          </a:p>
          <a:p>
            <a:pPr lvl="1"/>
            <a:r>
              <a:rPr lang="es-MX" sz="1500" dirty="0" smtClean="0"/>
              <a:t>Vamos a hablar de la colaboración, palabra algo desvalorizada en estos tiempos, y vamos a contraponerla con la competitividad. Todos hemos escuchado insistentemente hablar de competitividad: que las relaciones de trabajo tienen un alto componente competitivo, que se compite para obtener la decisión favorable de un cliente, se compite para contar con la disponibilidad del jefe y se compite para obtener ascensos. También se nos dice que el mercado es competitivo y que ello permite la oferta de productos de mejor calidad y precios más bajos. Es un buen punto de vista, pero atención: no debemos olvidar la doble relación “competir – colaborar”.</a:t>
            </a:r>
          </a:p>
          <a:p>
            <a:pPr lvl="1">
              <a:lnSpc>
                <a:spcPct val="100000"/>
              </a:lnSpc>
              <a:spcBef>
                <a:spcPts val="0"/>
              </a:spcBef>
            </a:pPr>
            <a:endParaRPr lang="es-MX" sz="800" dirty="0" smtClean="0"/>
          </a:p>
          <a:p>
            <a:pPr lvl="1"/>
            <a:r>
              <a:rPr lang="es-MX" sz="1500" dirty="0" smtClean="0"/>
              <a:t>Todos tenemos nuestras propias aspiraciones y una forma de lograrlas puede ser compitiendo con otros. Cierto. Sin embargo, como seres sociales también tenemos valores que nos van señalando la necesidad de buscar un equilibrio entre competir y colaborar, entre lucirnos y no opacar, entre llegar a la cima y no pisar a otros, entre alegrarnos por nuestro éxito y no entristecernos por el ajeno.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6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343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1268760"/>
            <a:ext cx="8229600" cy="4741987"/>
          </a:xfrm>
        </p:spPr>
        <p:txBody>
          <a:bodyPr>
            <a:normAutofit fontScale="85000" lnSpcReduction="20000"/>
          </a:bodyPr>
          <a:lstStyle/>
          <a:p>
            <a:r>
              <a:rPr lang="es-MX" b="1" dirty="0" smtClean="0"/>
              <a:t>Desarrollo de la actividad</a:t>
            </a:r>
            <a:r>
              <a:rPr lang="es-MX" dirty="0" smtClean="0"/>
              <a:t>.</a:t>
            </a:r>
          </a:p>
          <a:p>
            <a:endParaRPr lang="es-MX" dirty="0" smtClean="0"/>
          </a:p>
          <a:p>
            <a:pPr lvl="1"/>
            <a:r>
              <a:rPr lang="es-MX" dirty="0" smtClean="0"/>
              <a:t>Es en este marco que la cooperación entre pares, entre jefes y subalternos y entre compañeros de trabajo es una premisa fundamental para competir sanamente, para lograr objetivos y ser personas, al mismo tiempo. La solidaridad es una fuerza que produce sentido, placer, orgullo; sentimientos todos que buscan su propia agua para florecer.</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1196752"/>
            <a:ext cx="8229600" cy="4741987"/>
          </a:xfrm>
        </p:spPr>
        <p:txBody>
          <a:bodyPr>
            <a:normAutofit fontScale="77500" lnSpcReduction="20000"/>
          </a:bodyPr>
          <a:lstStyle/>
          <a:p>
            <a:r>
              <a:rPr lang="es-MX" b="1" dirty="0" smtClean="0"/>
              <a:t>Desarrollo de la actividad</a:t>
            </a:r>
            <a:r>
              <a:rPr lang="es-MX" dirty="0" smtClean="0"/>
              <a:t>.</a:t>
            </a:r>
          </a:p>
          <a:p>
            <a:pPr lvl="1"/>
            <a:r>
              <a:rPr lang="es-MX" dirty="0" smtClean="0"/>
              <a:t>¿Qué condiciones se necesitan para que la colaboración y la sana competencia vayan de la mano? Hay tres planos en que pueden y deben darse condiciones de colaboración:  </a:t>
            </a:r>
          </a:p>
          <a:p>
            <a:pPr lvl="2"/>
            <a:r>
              <a:rPr lang="es-MX" b="1" dirty="0" smtClean="0"/>
              <a:t>Plano individual: </a:t>
            </a:r>
            <a:endParaRPr lang="es-MX" dirty="0" smtClean="0"/>
          </a:p>
          <a:p>
            <a:pPr lvl="3"/>
            <a:r>
              <a:rPr lang="es-MX" dirty="0" smtClean="0"/>
              <a:t>Nuestra capacidad de colaboración requiere de seguridad en nosotros mismos, de claridad en nuestros valores, disposición a cambiar a lo largo de la vida, para ir alcanzando niveles superiores de desarrollo personal. No significa que no queramos competir y ganar, pero es seguro que experimentaremos mayores satisfacciones a partir de una actitud de cooperación, que en una de competitividad extrema o conspirativa. Es tarea de cada uno construir los equilibrios que nos permitan llegar lejos y, a la vez, hacerlo sanamente.</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6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par>
                          <p:cTn id="24" fill="hold">
                            <p:stCondLst>
                              <p:cond delay="141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par>
                          <p:cTn id="32" fill="hold">
                            <p:stCondLst>
                              <p:cond delay="1535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r>
              <a:rPr lang="es-MX" b="1" dirty="0" smtClean="0"/>
              <a:t>Plano grupal: </a:t>
            </a:r>
            <a:endParaRPr lang="es-MX" dirty="0" smtClean="0"/>
          </a:p>
          <a:p>
            <a:pPr lvl="2"/>
            <a:r>
              <a:rPr lang="es-MX" sz="2600" dirty="0" smtClean="0"/>
              <a:t>Hay ambientes que nos permiten “sacar” lo mejor de nosotros mismos, y otros que nos conectan con nuestro lado obscuro. Hay grupos con los que trabajamos colaborativamente sin problemas y otros en los que preferiríamos marginarnos, lucirnos individualmente o sabotear los resultados. La palabra clave, que hace la diferencia, se llama confianza. Existe confianza en un ambiente donde está permitido equivocarse, donde hay espacio para el aprendizaje, hay respeto por las ideas, ambientes en los que los resultados se valoran en el largo plazo, donde la superación está dada en un marco de transparencia. Ahora bien, todos hemos vivido en condiciones de no confianza y es nuestra convicción personal la que debe permitirnos superar esta adversidad y construir condiciones para que el grupo, en su conjunto, avance hacia relaciones cooperativas.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6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1" end="1"/>
                                            </p:txEl>
                                          </p:spTgt>
                                        </p:tgtEl>
                                      </p:cBhvr>
                                    </p:animEffect>
                                  </p:childTnLst>
                                </p:cTn>
                              </p:par>
                            </p:childTnLst>
                          </p:cTn>
                        </p:par>
                        <p:par>
                          <p:cTn id="24" fill="hold">
                            <p:stCondLst>
                              <p:cond delay="77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Desarrollo de la actividad</a:t>
            </a:r>
            <a:r>
              <a:rPr lang="es-MX" dirty="0" smtClean="0"/>
              <a:t>.</a:t>
            </a:r>
          </a:p>
          <a:p>
            <a:pPr lvl="1"/>
            <a:r>
              <a:rPr lang="es-MX" b="1" dirty="0" smtClean="0"/>
              <a:t>Plano organizacional: </a:t>
            </a:r>
            <a:endParaRPr lang="es-MX" dirty="0" smtClean="0"/>
          </a:p>
          <a:p>
            <a:pPr lvl="2"/>
            <a:r>
              <a:rPr lang="es-MX" dirty="0" smtClean="0"/>
              <a:t>Las empresas que se preocupan explícitamente por su ambiente de trabajo desarrollan políticas que favorecen la colaboración, la confianza y la sana competitividad. En estas situaciones el trabajo en equipo fluye, las decisiones se toman participativamente, las estructuras son más bien horizontales, el poder se comparte, las responsabilidades se delegan, la información relevante se pone en circulación y el clima organizacional es distendido. Sin embargo, aun si el medio no es propicio, cada uno de nosotros debe tener la seguridad de que nuestro propio actuar puede generar mejores condiciones, aunque sea creando micro climas en nuestro entorno más cercano.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49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6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8100"/>
                            </p:stCondLst>
                            <p:childTnLst>
                              <p:par>
                                <p:cTn id="23" presetID="41" presetClass="entr" presetSubtype="0" fill="hold" nodeType="after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Introducción</a:t>
            </a:r>
            <a:endParaRPr lang="es-MX" dirty="0"/>
          </a:p>
        </p:txBody>
      </p:sp>
      <p:sp>
        <p:nvSpPr>
          <p:cNvPr id="3" name="2 Marcador de contenido"/>
          <p:cNvSpPr>
            <a:spLocks noGrp="1"/>
          </p:cNvSpPr>
          <p:nvPr>
            <p:ph idx="1"/>
          </p:nvPr>
        </p:nvSpPr>
        <p:spPr/>
        <p:txBody>
          <a:bodyPr>
            <a:normAutofit fontScale="92500"/>
          </a:bodyPr>
          <a:lstStyle/>
          <a:p>
            <a:r>
              <a:rPr lang="es-MX" dirty="0" smtClean="0"/>
              <a:t>¿Qué diferencia existe entre un </a:t>
            </a:r>
            <a:r>
              <a:rPr lang="es-MX" b="1" i="1" dirty="0" smtClean="0"/>
              <a:t>grupo</a:t>
            </a:r>
            <a:r>
              <a:rPr lang="es-MX" dirty="0" smtClean="0"/>
              <a:t> y un </a:t>
            </a:r>
            <a:r>
              <a:rPr lang="es-MX" b="1" i="1" dirty="0" smtClean="0"/>
              <a:t>equipo</a:t>
            </a:r>
            <a:r>
              <a:rPr lang="es-MX" dirty="0" smtClean="0"/>
              <a:t>? La diferencia está en que en un equipo se comparte un objetivo explícitamente definido, unos dependen de otros para lograr el máximo rendimiento y se complementan en sus capacidades para aportar al resultado final.</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a:t>
            </a:fld>
            <a:endParaRPr lang="es-MX"/>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8640"/>
            <a:ext cx="8229600" cy="1143000"/>
          </a:xfrm>
        </p:spPr>
        <p:txBody>
          <a:bodyPr>
            <a:normAutofit/>
          </a:bodyPr>
          <a:lstStyle/>
          <a:p>
            <a:r>
              <a:rPr lang="es-MX" dirty="0" smtClean="0"/>
              <a:t>Una cadena es tan fuerte como su eslabón más débil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UNA MANO LAVA LA OTRA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COLABORAR Y GENERAR CONFIANZA EN EL EQUIPO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9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Una mano lava la otra</a:t>
            </a:r>
            <a:endParaRPr lang="es-MX" sz="3200" dirty="0"/>
          </a:p>
        </p:txBody>
      </p:sp>
      <p:sp>
        <p:nvSpPr>
          <p:cNvPr id="3" name="2 Marcador de contenido"/>
          <p:cNvSpPr>
            <a:spLocks noGrp="1"/>
          </p:cNvSpPr>
          <p:nvPr>
            <p:ph idx="1"/>
          </p:nvPr>
        </p:nvSpPr>
        <p:spPr>
          <a:xfrm>
            <a:off x="467544" y="1268760"/>
            <a:ext cx="8229600" cy="4741987"/>
          </a:xfrm>
        </p:spPr>
        <p:txBody>
          <a:bodyPr>
            <a:noAutofit/>
          </a:bodyPr>
          <a:lstStyle/>
          <a:p>
            <a:r>
              <a:rPr lang="es-MX" sz="1600" dirty="0" smtClean="0"/>
              <a:t>El </a:t>
            </a:r>
            <a:r>
              <a:rPr lang="es-MX" sz="1600" b="1" dirty="0" smtClean="0"/>
              <a:t>objetivo</a:t>
            </a:r>
            <a:r>
              <a:rPr lang="es-MX" sz="1600" dirty="0" smtClean="0"/>
              <a:t> de la actividad es facilitar el autoconocimiento de las condiciones personales que favorecen y limitan el trabajo en equipo, entendiendo que cada cual debe potenciar sus fortalezas y complementar capacidades con los otros miembros del equipo. Para ello, los aprendizajes esperados son:</a:t>
            </a:r>
          </a:p>
          <a:p>
            <a:pPr algn="just"/>
            <a:endParaRPr lang="es-MX" sz="800" dirty="0" smtClean="0"/>
          </a:p>
          <a:p>
            <a:pPr lvl="1" algn="just"/>
            <a:r>
              <a:rPr lang="es-MX" sz="1600" b="1" u="sng" dirty="0" smtClean="0"/>
              <a:t>Conocimiento</a:t>
            </a:r>
            <a:r>
              <a:rPr lang="es-MX" sz="1600" b="1" dirty="0" smtClean="0"/>
              <a:t>:</a:t>
            </a:r>
            <a:r>
              <a:rPr lang="es-MX" sz="1600" dirty="0" smtClean="0"/>
              <a:t> Conocer el valor de la sinergia de un equipo de trabajo y las capacidades personales que contribuyen en ella.</a:t>
            </a:r>
          </a:p>
          <a:p>
            <a:pPr lvl="1" algn="just"/>
            <a:endParaRPr lang="es-MX" sz="1600" b="1" u="sng" dirty="0" smtClean="0"/>
          </a:p>
          <a:p>
            <a:pPr lvl="1" algn="just"/>
            <a:r>
              <a:rPr lang="es-MX" sz="1600" b="1" u="sng" dirty="0" smtClean="0"/>
              <a:t>Habilidad</a:t>
            </a:r>
            <a:r>
              <a:rPr lang="es-MX" sz="1600" b="1" dirty="0" smtClean="0"/>
              <a:t>:</a:t>
            </a:r>
            <a:r>
              <a:rPr lang="es-MX" sz="1600" dirty="0" smtClean="0"/>
              <a:t> Integrar un equipo de trabajo, con plena conciencia que la suma de las contribuciones particulares hacen un todo superior a la suma de sus partes.</a:t>
            </a:r>
          </a:p>
          <a:p>
            <a:pPr lvl="1" algn="just"/>
            <a:endParaRPr lang="es-MX" sz="1600" b="1" u="sng" dirty="0" smtClean="0"/>
          </a:p>
          <a:p>
            <a:pPr lvl="1" algn="just"/>
            <a:r>
              <a:rPr lang="es-MX" sz="1600" b="1" u="sng" dirty="0" smtClean="0"/>
              <a:t>Actitud</a:t>
            </a:r>
            <a:r>
              <a:rPr lang="es-MX" sz="1600" b="1" dirty="0" smtClean="0"/>
              <a:t>:</a:t>
            </a:r>
            <a:r>
              <a:rPr lang="es-MX" sz="1600" dirty="0" smtClean="0"/>
              <a:t> Valorar tanto el aporte personal al equipo, como el de los otros integrantes.</a:t>
            </a:r>
            <a:endParaRPr lang="es-MX" sz="1600" b="1" u="sng" dirty="0" smtClean="0"/>
          </a:p>
          <a:p>
            <a:endParaRPr lang="es-MX" sz="1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a:xfrm>
            <a:off x="467544" y="1268760"/>
            <a:ext cx="8229600" cy="4741987"/>
          </a:xfrm>
        </p:spPr>
        <p:txBody>
          <a:bodyPr>
            <a:normAutofit fontScale="92500" lnSpcReduction="20000"/>
          </a:bodyPr>
          <a:lstStyle/>
          <a:p>
            <a:r>
              <a:rPr lang="es-MX" b="1" dirty="0" smtClean="0"/>
              <a:t>Descripción de la actividad</a:t>
            </a:r>
            <a:r>
              <a:rPr lang="es-MX" dirty="0" smtClean="0"/>
              <a:t>.</a:t>
            </a:r>
          </a:p>
          <a:p>
            <a:endParaRPr lang="es-MX" dirty="0" smtClean="0"/>
          </a:p>
          <a:p>
            <a:pPr lvl="1"/>
            <a:r>
              <a:rPr lang="es-MX" dirty="0" smtClean="0"/>
              <a:t>El sentido de esta actividad es facilitar el autoconocimiento de las condiciones personales que favorecen y limitan el trabajo en equipo, entendiendo que cada cual debe potenciar sus fortalezas y complementar capacidades con los otros miembros del equipo.</a:t>
            </a:r>
          </a:p>
          <a:p>
            <a:pPr lvl="1"/>
            <a:endParaRPr lang="es-MX"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000"/>
                            </p:stCondLst>
                            <p:childTnLst>
                              <p:par>
                                <p:cTn id="17" presetID="2" presetClass="entr" presetSubtype="4"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a:xfrm>
            <a:off x="467544" y="1196752"/>
            <a:ext cx="8229600" cy="5112568"/>
          </a:xfrm>
        </p:spPr>
        <p:txBody>
          <a:bodyPr>
            <a:normAutofit fontScale="55000" lnSpcReduction="20000"/>
          </a:bodyPr>
          <a:lstStyle/>
          <a:p>
            <a:r>
              <a:rPr lang="es-MX" sz="3300" b="1" dirty="0" smtClean="0"/>
              <a:t>Desarrollo de la actividad</a:t>
            </a:r>
            <a:r>
              <a:rPr lang="es-MX" sz="3300" dirty="0" smtClean="0"/>
              <a:t>.</a:t>
            </a:r>
          </a:p>
          <a:p>
            <a:pPr lvl="1"/>
            <a:r>
              <a:rPr lang="es-MX" sz="2900" dirty="0" smtClean="0"/>
              <a:t>¿Ha oído hablar de sinergia? El origen de esta palabra no está muy claro, pero se dice que es un antiguo vocablo médico utilizado para describir la forma en que las partes del cuerpo trabajan armoniosamente. Más tarde, fueron los japoneses quienes incorporaron este término a la gestión organizacional. Su sentido, en este ámbito, es claro: sinergia es la energía de un trabajo en equipo, en el cual el resultado es mayor que la suma de las partes. Dos más dos son cinco o siete o nueve o quince, sinérgicamente hablando. Por lo tanto, la sinergia es la suma de energías individuales que se multiplican progresivamente, reflejándose sobre la totalidad del grupo. Dos afirmaciones traducen esta idea:</a:t>
            </a:r>
          </a:p>
          <a:p>
            <a:pPr lvl="1"/>
            <a:endParaRPr lang="es-MX" sz="1500" dirty="0" smtClean="0"/>
          </a:p>
          <a:p>
            <a:pPr lvl="2"/>
            <a:r>
              <a:rPr lang="es-MX" sz="2900" dirty="0" smtClean="0"/>
              <a:t>En un equipo los esfuerzos no se suman, se multiplican.</a:t>
            </a:r>
          </a:p>
          <a:p>
            <a:pPr lvl="2"/>
            <a:endParaRPr lang="es-MX" sz="1500" dirty="0" smtClean="0"/>
          </a:p>
          <a:p>
            <a:pPr lvl="2"/>
            <a:r>
              <a:rPr lang="es-MX" sz="2900" dirty="0" smtClean="0"/>
              <a:t>El resultado de un buen equipo debe superar al que obtendría el mejor de sus miembros, multiplicado por el número de participantes.</a:t>
            </a:r>
          </a:p>
          <a:p>
            <a:pPr lvl="1"/>
            <a:endParaRPr lang="es-MX" sz="1200" dirty="0" smtClean="0"/>
          </a:p>
          <a:p>
            <a:endParaRPr lang="es-MX" sz="1600" dirty="0" smtClean="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33850"/>
                            </p:stCondLst>
                            <p:childTnLst>
                              <p:par>
                                <p:cTn id="23" presetID="40" presetClass="entr" presetSubtype="0" fill="hold" nodeType="after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anim calcmode="lin" valueType="num">
                                      <p:cBhvr>
                                        <p:cTn id="26" dur="5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36600"/>
                            </p:stCondLst>
                            <p:childTnLst>
                              <p:par>
                                <p:cTn id="29" presetID="40" presetClass="entr" presetSubtype="0" fill="hold" nodeType="afterEffect">
                                  <p:stCondLst>
                                    <p:cond delay="0"/>
                                  </p:stCondLst>
                                  <p:iterate type="lt">
                                    <p:tmPct val="10000"/>
                                  </p:iterate>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anim calcmode="lin" valueType="num">
                                      <p:cBhvr>
                                        <p:cTn id="32" dur="500" fill="hold"/>
                                        <p:tgtEl>
                                          <p:spTgt spid="3">
                                            <p:txEl>
                                              <p:pRg st="5" end="5"/>
                                            </p:txEl>
                                          </p:spTgt>
                                        </p:tgtEl>
                                        <p:attrNameLst>
                                          <p:attrName>ppt_x</p:attrName>
                                        </p:attrNameLst>
                                      </p:cBhvr>
                                      <p:tavLst>
                                        <p:tav tm="0">
                                          <p:val>
                                            <p:strVal val="#ppt_x-.1"/>
                                          </p:val>
                                        </p:tav>
                                        <p:tav tm="100000">
                                          <p:val>
                                            <p:strVal val="#ppt_x"/>
                                          </p:val>
                                        </p:tav>
                                      </p:tavLst>
                                    </p:anim>
                                    <p:anim calcmode="lin" valueType="num">
                                      <p:cBhvr>
                                        <p:cTn id="3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p:txBody>
          <a:bodyPr>
            <a:noAutofit/>
          </a:bodyPr>
          <a:lstStyle/>
          <a:p>
            <a:r>
              <a:rPr lang="es-MX" sz="2000" b="1" dirty="0" smtClean="0"/>
              <a:t>Desarrollo de la actividad</a:t>
            </a:r>
            <a:r>
              <a:rPr lang="es-MX" sz="2000" dirty="0" smtClean="0"/>
              <a:t>.</a:t>
            </a:r>
          </a:p>
          <a:p>
            <a:endParaRPr lang="es-MX" sz="2000" dirty="0" smtClean="0"/>
          </a:p>
          <a:p>
            <a:pPr lvl="1"/>
            <a:r>
              <a:rPr lang="es-MX" sz="1600" dirty="0" smtClean="0"/>
              <a:t>Expliquémoslo así: un equipo de individuos brillantes es menos eficaz que un equipo brillante de individuos.</a:t>
            </a:r>
          </a:p>
          <a:p>
            <a:pPr lvl="1"/>
            <a:endParaRPr lang="es-MX" sz="1600" dirty="0" smtClean="0"/>
          </a:p>
          <a:p>
            <a:pPr lvl="1"/>
            <a:r>
              <a:rPr lang="es-MX" sz="1600" dirty="0" smtClean="0"/>
              <a:t>¿De dónde viene esta energía que hace que el resultado de un equipo sea mayor al resultado que produciría cada persona por sí misma? Proviene de la convergencia de diferencias que –bien armonizadas– se complementan y se potencian. Esta armonización de las diferencias se refiere a la complementariedad de experiencias, de conocimientos, de actitudes y de habilidades; se refiere también a saber entregar los propios talentos y apoyarse en el de los otros; a reconocer que cada uno tiene algo que aportar y algo que buscar; y a poner en sintonía todos esas fortalezas.</a:t>
            </a:r>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93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r>
              <a:rPr lang="es-MX" dirty="0" smtClean="0"/>
              <a:t>Sin embargo, el camino hacia relaciones de yo aporto-tú aportas está lleno de dificultades psicológicas que pueden complicar la relación grupal. El proceso de compartir bienes –conocimientos o habilidades– con los demás, dista mucho de ser un simple intercambio. Pone en juego la madurez de las personas, su equilibrio emocional, sus intereses, su autoimagen, entre otras condiciones. Esta dificultad es sólo un lado de la moneda. El otro –el lado positivo– es que sí se encuentra un buen equilibrio de capacidades, la energía que se concentra al interior de los equipos genera condiciones de multiplicación de fortalezas, lo cual no es posible lograr en forma individual. Lo que es propio de un buen equipo, entonces, es obtener resultados mejores que los individuales, sumados entre sí.</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r>
              <a:rPr lang="es-MX" dirty="0" smtClean="0"/>
              <a:t>La armonización del trabajo en equipo requiere el reconocimiento de los méritos colectivos por sobre los individuales. Debe trabajarse bajo la premisa de que “ninguno de nosotros es más inteligente que todos nosotros juntos”, dado que una de las principales fortalezas de un equipo es la capacidad de combinar las cualidades individuales bajo el concepto de complementariedad. Por ejemplo, las cualidades que conducen a ideas creativas e inventivas son totalmente opuestas a las cualidades que alertan a una persona a verificar el detalle más pequeño que puede estropear el producto final. Nadie tiene en sí mismo la suma de todas las competencias necesarias para lograr los objetivos del equipo.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p:txBody>
          <a:bodyPr>
            <a:normAutofit fontScale="70000" lnSpcReduction="20000"/>
          </a:bodyPr>
          <a:lstStyle/>
          <a:p>
            <a:r>
              <a:rPr lang="es-MX" b="1" dirty="0" smtClean="0"/>
              <a:t>Desarrollo de la actividad</a:t>
            </a:r>
            <a:r>
              <a:rPr lang="es-MX" dirty="0" smtClean="0"/>
              <a:t>.</a:t>
            </a:r>
          </a:p>
          <a:p>
            <a:pPr lvl="1"/>
            <a:r>
              <a:rPr lang="es-MX" b="1" dirty="0" smtClean="0"/>
              <a:t>Plano organizacional: </a:t>
            </a:r>
            <a:endParaRPr lang="es-MX" dirty="0" smtClean="0"/>
          </a:p>
          <a:p>
            <a:pPr lvl="2"/>
            <a:r>
              <a:rPr lang="es-MX" dirty="0" smtClean="0"/>
              <a:t>Las empresas que se preocupan explícitamente por su ambiente de trabajo desarrollan políticas que favorecen la colaboración, la confianza y la sana competitividad. En estas situaciones el trabajo en equipo fluye, las decisiones se toman participativamente, las estructuras son más bien horizontales, el poder se comparte, las responsabilidades se delegan, la información relevante se pone en circulación y el clima organizacional es distendido. Sin embargo, aun si el medio no es propicio, cada uno de nosotros debe tener la seguridad de que nuestro propio actuar puede generar mejores condiciones, aunque sea creando micro climas en nuestro entorno más cercano.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59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0" presetClass="entr" presetSubtype="0" fill="hold" nodeType="after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5700"/>
                            </p:stCondLst>
                            <p:childTnLst>
                              <p:par>
                                <p:cTn id="23" presetID="41" presetClass="entr" presetSubtype="0" fill="hold" nodeType="after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CON LA MIRA EN EL NORTE</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IDENTIFICAR OBJETIVOS Y COORDINARSE CON OTROS.</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104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Una mano lava la otra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El reality de la confianza</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fontScale="85000" lnSpcReduction="2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COLABORAR Y GENERAR CONFIANZA EN EL EQUIPO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99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reality de la confianza</a:t>
            </a:r>
            <a:endParaRPr lang="es-MX" sz="3200" dirty="0"/>
          </a:p>
        </p:txBody>
      </p:sp>
      <p:sp>
        <p:nvSpPr>
          <p:cNvPr id="3" name="2 Marcador de contenido"/>
          <p:cNvSpPr>
            <a:spLocks noGrp="1"/>
          </p:cNvSpPr>
          <p:nvPr>
            <p:ph idx="1"/>
          </p:nvPr>
        </p:nvSpPr>
        <p:spPr>
          <a:xfrm>
            <a:off x="467544" y="1340768"/>
            <a:ext cx="8229600" cy="4896544"/>
          </a:xfrm>
        </p:spPr>
        <p:txBody>
          <a:bodyPr>
            <a:noAutofit/>
          </a:bodyPr>
          <a:lstStyle/>
          <a:p>
            <a:r>
              <a:rPr lang="es-MX" sz="1600" dirty="0" smtClean="0"/>
              <a:t>El </a:t>
            </a:r>
            <a:r>
              <a:rPr lang="es-MX" sz="1600" b="1" dirty="0" smtClean="0"/>
              <a:t>objetivo</a:t>
            </a:r>
            <a:r>
              <a:rPr lang="es-MX" sz="1600" dirty="0" smtClean="0"/>
              <a:t> de la actividad es fomentar una actitud que genere confianza entre los miembros del equipo de trabajo, mediante el cumplimiento de compromisos adquiridos y la manifestación de opiniones diversas en un ambiente de respeto. Para ello, los aprendizajes esperados son:</a:t>
            </a:r>
          </a:p>
          <a:p>
            <a:pPr algn="just"/>
            <a:endParaRPr lang="es-MX" sz="800" dirty="0" smtClean="0"/>
          </a:p>
          <a:p>
            <a:pPr lvl="1" algn="just"/>
            <a:r>
              <a:rPr lang="es-MX" sz="1600" b="1" u="sng" dirty="0" smtClean="0"/>
              <a:t>Conocimiento</a:t>
            </a:r>
            <a:r>
              <a:rPr lang="es-MX" sz="1600" b="1" dirty="0" smtClean="0"/>
              <a:t>:</a:t>
            </a:r>
            <a:r>
              <a:rPr lang="es-MX" sz="1600" dirty="0" smtClean="0"/>
              <a:t> Conocer las condiciones que generan confianza al interior de un equipo de trabajo, y la importancia de manifestar adecuadamente las discrepancias o apoyar los acuerdos.</a:t>
            </a:r>
          </a:p>
          <a:p>
            <a:pPr lvl="1" algn="just"/>
            <a:endParaRPr lang="es-MX" sz="800" b="1" u="sng" dirty="0" smtClean="0"/>
          </a:p>
          <a:p>
            <a:pPr lvl="1" algn="just"/>
            <a:r>
              <a:rPr lang="es-MX" sz="1600" b="1" u="sng" dirty="0" smtClean="0"/>
              <a:t>Habilidad</a:t>
            </a:r>
            <a:r>
              <a:rPr lang="es-MX" sz="1600" b="1" dirty="0" smtClean="0"/>
              <a:t>:</a:t>
            </a:r>
            <a:r>
              <a:rPr lang="es-MX" sz="1600" dirty="0" smtClean="0"/>
              <a:t> Generar confianza al interior del equipo de trabajo y retroalimentar adecuadamente a sus miembros.</a:t>
            </a:r>
          </a:p>
          <a:p>
            <a:pPr lvl="1" algn="just"/>
            <a:endParaRPr lang="es-MX" sz="800" b="1" u="sng" dirty="0" smtClean="0"/>
          </a:p>
          <a:p>
            <a:pPr lvl="1" algn="just"/>
            <a:r>
              <a:rPr lang="es-MX" sz="1600" b="1" u="sng" dirty="0" smtClean="0"/>
              <a:t>Actitud</a:t>
            </a:r>
            <a:r>
              <a:rPr lang="es-MX" sz="1600" b="1" dirty="0" smtClean="0"/>
              <a:t>:</a:t>
            </a:r>
            <a:r>
              <a:rPr lang="es-MX" sz="1600" dirty="0" smtClean="0"/>
              <a:t> Desarrollar conductas propicias a la generación de confianzas, al interior de los equipos de trabajo.</a:t>
            </a:r>
            <a:endParaRPr lang="es-MX" sz="1600" b="1" u="sng" dirty="0" smtClean="0"/>
          </a:p>
          <a:p>
            <a:endParaRPr lang="es-MX" sz="1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63</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1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1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1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268760"/>
            <a:ext cx="8229600" cy="4741987"/>
          </a:xfrm>
        </p:spPr>
        <p:txBody>
          <a:bodyPr>
            <a:normAutofit lnSpcReduction="10000"/>
          </a:bodyPr>
          <a:lstStyle/>
          <a:p>
            <a:r>
              <a:rPr lang="es-MX" b="1" dirty="0" smtClean="0"/>
              <a:t>Descripción de la actividad</a:t>
            </a:r>
            <a:r>
              <a:rPr lang="es-MX" dirty="0" smtClean="0"/>
              <a:t>.</a:t>
            </a:r>
          </a:p>
          <a:p>
            <a:endParaRPr lang="es-MX" dirty="0" smtClean="0"/>
          </a:p>
          <a:p>
            <a:pPr lvl="1"/>
            <a:r>
              <a:rPr lang="es-MX" dirty="0" smtClean="0"/>
              <a:t>El sentido de esta actividad es fomentar una actitud que genere confianza entre los miembros del equipo de trabajo, mediante el cumplimiento de compromisos adquiridos y la manifestación de opiniones diversas en un ambiente de respeto.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5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196752"/>
            <a:ext cx="8229600" cy="5112568"/>
          </a:xfrm>
        </p:spPr>
        <p:txBody>
          <a:bodyPr>
            <a:normAutofit fontScale="40000" lnSpcReduction="20000"/>
          </a:bodyPr>
          <a:lstStyle/>
          <a:p>
            <a:r>
              <a:rPr lang="es-MX" sz="4500" b="1" dirty="0" smtClean="0"/>
              <a:t>Desarrollo de la actividad</a:t>
            </a:r>
            <a:r>
              <a:rPr lang="es-MX" sz="4500" dirty="0" smtClean="0"/>
              <a:t>.</a:t>
            </a:r>
          </a:p>
          <a:p>
            <a:pPr lvl="1"/>
            <a:endParaRPr lang="es-MX" sz="3000" dirty="0" smtClean="0"/>
          </a:p>
          <a:p>
            <a:pPr lvl="1"/>
            <a:r>
              <a:rPr lang="es-MX" sz="3800" dirty="0" smtClean="0"/>
              <a:t>Es un anhelo de todos querer trabajar en un ambiente agradable, donde las relaciones sociales sean fluidas y libres de amenazas, pero es un hecho también reconocido que nos cuesta establecer vínculos de confianza.</a:t>
            </a:r>
          </a:p>
          <a:p>
            <a:pPr lvl="1"/>
            <a:endParaRPr lang="es-MX" sz="2900" dirty="0" smtClean="0"/>
          </a:p>
          <a:p>
            <a:pPr lvl="1"/>
            <a:r>
              <a:rPr lang="es-MX" sz="3800" dirty="0" smtClean="0"/>
              <a:t>Estudios realizados por el Instituto Tecnológico de Autónomo de México (</a:t>
            </a:r>
            <a:r>
              <a:rPr lang="es-MX" sz="3800" dirty="0" err="1" smtClean="0"/>
              <a:t>ITAM</a:t>
            </a:r>
            <a:r>
              <a:rPr lang="es-MX" sz="3800" dirty="0" smtClean="0"/>
              <a:t>) señalan que sólo el 24% de los mexicanos cree que puede confiar en otros. ¿Cómo explicar semejante sin sentido? Algunas razones de esta crisis de confianza podemos encontrarla en explicaciones históricas. Somos una mezcla de indígenas y de español colonizador, combinación que ha dado como resultado un hombre guerrero, fatalista, inseguro, tenaz y autoritario. A estas características de personalidad social podemos agregar condiciones más actuales, como el individualismo que propicia la modernidad. Nos reconocemos como “ladinos”, poco dados al cumplimiento de compromisos, algo arribistas e insertos en formas de vida de doble estándar. Así, hemos ido levantando un muro de desconfianzas e incomprensión que dificulta nuestra calidad de vida laboral.</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7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42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196752"/>
            <a:ext cx="8229600" cy="4741987"/>
          </a:xfrm>
        </p:spPr>
        <p:txBody>
          <a:bodyPr>
            <a:noAutofit/>
          </a:bodyPr>
          <a:lstStyle/>
          <a:p>
            <a:r>
              <a:rPr lang="es-MX" sz="2000" b="1" dirty="0" smtClean="0"/>
              <a:t>Desarrollo de la actividad</a:t>
            </a:r>
            <a:r>
              <a:rPr lang="es-MX" sz="2000" dirty="0" smtClean="0"/>
              <a:t>.</a:t>
            </a:r>
          </a:p>
          <a:p>
            <a:endParaRPr lang="es-MX" sz="2000" dirty="0" smtClean="0"/>
          </a:p>
          <a:p>
            <a:pPr lvl="1"/>
            <a:r>
              <a:rPr lang="es-MX" sz="1500" dirty="0" smtClean="0"/>
              <a:t>¿Será posible soñar un trabajo en que establezcamos sanas relaciones de confianza mutua? Por lo pronto, preocupémonos por modificar las inconsistencias que provienen de nosotros mismos. Cuando decimos “nos vemos”, ¿nos vemos?; cuando decimos “te mando la información”, ¿la mandamos?; cuando nos comprometemos a una reunión a las 8, ¿llegamos a las 8?; cuando nos dicen “nosotros le devolveremos la llamada”, ¿confiamos en que así será?; cuando nos prometen entregar un refrigerador en 24 horas, ¿dormimos felices, confiados en que lo recibiremos al día siguiente?; cuando nos dicen “no se lo digas a nadie”, ¿no se lo decimos a nadie? Cumplir promesas es, ni más ni menos, hacerse responsable de “atarse a un futuro con otros”, es hacernos cargo de ofertas que traducen preocupación por otros seres humanos. Prometer es comprometer.</a:t>
            </a:r>
            <a:endParaRPr lang="es-MX" sz="15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7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196752"/>
            <a:ext cx="8229600" cy="4741987"/>
          </a:xfrm>
        </p:spPr>
        <p:txBody>
          <a:bodyPr>
            <a:normAutofit fontScale="70000" lnSpcReduction="20000"/>
          </a:bodyPr>
          <a:lstStyle/>
          <a:p>
            <a:r>
              <a:rPr lang="es-MX" b="1" dirty="0" smtClean="0"/>
              <a:t>Desarrollo de la actividad</a:t>
            </a:r>
            <a:r>
              <a:rPr lang="es-MX" dirty="0" smtClean="0"/>
              <a:t>.</a:t>
            </a:r>
          </a:p>
          <a:p>
            <a:endParaRPr lang="es-MX" dirty="0" smtClean="0"/>
          </a:p>
          <a:p>
            <a:pPr lvl="1"/>
            <a:r>
              <a:rPr lang="es-MX" dirty="0" smtClean="0"/>
              <a:t>La confianza, entonces, es un valor escurridizo que se desarrolla más fácilmente en un ambiente donde esté permitido equivocarse, donde haya respeto por el aprendizaje, donde los resultados se valoren en el largo plazo, donde la superación esté dada en un marco de transparencia, donde la palabra valga y los compromisos comprometan. Generar confianza se relaciona también con la capacidad para retroalimentar adecuadamente al equipo, señalando asertiva y empáticamente nuestra opinión; y mencionar con sinceridad y claridad lo que nos parece bien y lo que no nos parece.</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7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69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Con la mira en el norte</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El </a:t>
            </a:r>
            <a:r>
              <a:rPr lang="es-MX" b="1" dirty="0" smtClean="0"/>
              <a:t>objetivo</a:t>
            </a:r>
            <a:r>
              <a:rPr lang="es-MX" dirty="0" smtClean="0"/>
              <a:t> de la actividad es entrenar la capacidad de identificar objetivos grupales y valorar el grado de adhesión que deben tener los miembros del equipo para comprometerse con los resultados esperados. Para ello, los aprendizajes esperados son:</a:t>
            </a:r>
          </a:p>
          <a:p>
            <a:pPr algn="just"/>
            <a:endParaRPr lang="es-MX" dirty="0" smtClean="0"/>
          </a:p>
          <a:p>
            <a:pPr lvl="1" algn="just"/>
            <a:r>
              <a:rPr lang="es-MX" sz="2900" b="1" u="sng" dirty="0" smtClean="0"/>
              <a:t>Conocimiento</a:t>
            </a:r>
            <a:r>
              <a:rPr lang="es-MX" sz="2900" b="1" dirty="0" smtClean="0"/>
              <a:t>:</a:t>
            </a:r>
            <a:r>
              <a:rPr lang="es-MX" sz="2900" dirty="0" smtClean="0"/>
              <a:t> Conocer los elementos que facilitan la construcción de objetivos grupales.</a:t>
            </a:r>
          </a:p>
          <a:p>
            <a:pPr lvl="1" algn="just"/>
            <a:endParaRPr lang="es-MX" sz="2900" b="1" u="sng" dirty="0" smtClean="0"/>
          </a:p>
          <a:p>
            <a:pPr lvl="1" algn="just"/>
            <a:r>
              <a:rPr lang="es-MX" sz="2900" b="1" u="sng" dirty="0" smtClean="0"/>
              <a:t>Habilidad</a:t>
            </a:r>
            <a:r>
              <a:rPr lang="es-MX" sz="2900" b="1" dirty="0" smtClean="0"/>
              <a:t>:</a:t>
            </a:r>
            <a:r>
              <a:rPr lang="es-MX" sz="2900" dirty="0" smtClean="0"/>
              <a:t> Desarrollar la capacidad de fijar objetivos grupales en forma participativa.</a:t>
            </a:r>
          </a:p>
          <a:p>
            <a:pPr lvl="1" algn="just"/>
            <a:endParaRPr lang="es-MX" sz="2900" b="1" u="sng" dirty="0" smtClean="0"/>
          </a:p>
          <a:p>
            <a:pPr lvl="1" algn="just"/>
            <a:r>
              <a:rPr lang="es-MX" sz="2900" b="1" u="sng" dirty="0" smtClean="0"/>
              <a:t>Actitud</a:t>
            </a:r>
            <a:r>
              <a:rPr lang="es-MX" sz="2900" b="1" dirty="0" smtClean="0"/>
              <a:t>:</a:t>
            </a:r>
            <a:r>
              <a:rPr lang="es-MX" sz="2900" dirty="0" smtClean="0"/>
              <a:t> Reconocer la importancia de fijar objetivos colectivamente y trabajar en su cumplimiento.</a:t>
            </a:r>
            <a:endParaRPr lang="es-MX" sz="2900"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7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7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7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YO SÉ APORTAR</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lnSpcReduction="1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RESOLVER PROBLEMAS EN EQUIPO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88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El reality de la confianza</a:t>
            </a:r>
            <a:endParaRPr lang="es-MX" sz="3200" dirty="0"/>
          </a:p>
        </p:txBody>
      </p:sp>
      <p:sp>
        <p:nvSpPr>
          <p:cNvPr id="3" name="2 Marcador de contenido"/>
          <p:cNvSpPr>
            <a:spLocks noGrp="1"/>
          </p:cNvSpPr>
          <p:nvPr>
            <p:ph idx="1"/>
          </p:nvPr>
        </p:nvSpPr>
        <p:spPr>
          <a:xfrm>
            <a:off x="467544" y="1196752"/>
            <a:ext cx="8229600" cy="5112568"/>
          </a:xfrm>
        </p:spPr>
        <p:txBody>
          <a:bodyPr>
            <a:noAutofit/>
          </a:bodyPr>
          <a:lstStyle/>
          <a:p>
            <a:r>
              <a:rPr lang="es-MX" sz="1800" dirty="0" smtClean="0"/>
              <a:t>El </a:t>
            </a:r>
            <a:r>
              <a:rPr lang="es-MX" sz="1800" b="1" dirty="0" smtClean="0"/>
              <a:t>objetivo</a:t>
            </a:r>
            <a:r>
              <a:rPr lang="es-MX" sz="1800" dirty="0" smtClean="0"/>
              <a:t> de la actividad es desarrollar en los participantes la capacidad para identificar los problemas que enfrentan los equipos de trabajo, tanto por características personales de sus miembros como por condiciones propiamente grupales. Para ello, los aprendizajes esperados son:</a:t>
            </a:r>
          </a:p>
          <a:p>
            <a:pPr algn="just"/>
            <a:endParaRPr lang="es-MX" sz="800" dirty="0" smtClean="0"/>
          </a:p>
          <a:p>
            <a:pPr lvl="1" algn="just"/>
            <a:r>
              <a:rPr lang="es-MX" sz="1600" b="1" u="sng" dirty="0" smtClean="0"/>
              <a:t>Conocimiento</a:t>
            </a:r>
            <a:r>
              <a:rPr lang="es-MX" sz="1600" b="1" dirty="0" smtClean="0"/>
              <a:t>:</a:t>
            </a:r>
            <a:r>
              <a:rPr lang="es-MX" sz="1600" dirty="0" smtClean="0"/>
              <a:t> Conocer los principales problemas que dificultan el trabajo en equipo, tanto de índole personal como grupal.</a:t>
            </a:r>
          </a:p>
          <a:p>
            <a:pPr lvl="1" algn="just"/>
            <a:endParaRPr lang="es-MX" sz="800" b="1" u="sng" dirty="0" smtClean="0"/>
          </a:p>
          <a:p>
            <a:pPr lvl="1" algn="just"/>
            <a:r>
              <a:rPr lang="es-MX" sz="1600" b="1" u="sng" dirty="0" smtClean="0"/>
              <a:t>Habilidad</a:t>
            </a:r>
            <a:r>
              <a:rPr lang="es-MX" sz="1600" b="1" dirty="0" smtClean="0"/>
              <a:t>:</a:t>
            </a:r>
            <a:r>
              <a:rPr lang="es-MX" sz="1600" dirty="0" smtClean="0"/>
              <a:t> Desarrollar la capacidad para vencer los obstáculos que dificultan el trabajo en equipo.</a:t>
            </a:r>
          </a:p>
          <a:p>
            <a:pPr lvl="1" algn="just"/>
            <a:endParaRPr lang="es-MX" sz="800" b="1" u="sng" dirty="0" smtClean="0"/>
          </a:p>
          <a:p>
            <a:pPr lvl="1" algn="just"/>
            <a:r>
              <a:rPr lang="es-MX" sz="1600" b="1" u="sng" dirty="0" smtClean="0"/>
              <a:t>Actitud</a:t>
            </a:r>
            <a:r>
              <a:rPr lang="es-MX" sz="1600" b="1" dirty="0" smtClean="0"/>
              <a:t>:</a:t>
            </a:r>
            <a:r>
              <a:rPr lang="es-MX" sz="1600" dirty="0" smtClean="0"/>
              <a:t> Propiciar comportamientos personales que contribuyan a un trabajo en equipo eficiente.</a:t>
            </a:r>
            <a:endParaRPr lang="es-MX" sz="1600" b="1" u="sng" dirty="0" smtClean="0"/>
          </a:p>
          <a:p>
            <a:endParaRPr lang="es-MX" sz="14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71</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51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1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91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268760"/>
            <a:ext cx="8229600" cy="4741987"/>
          </a:xfrm>
        </p:spPr>
        <p:txBody>
          <a:bodyPr>
            <a:normAutofit fontScale="92500"/>
          </a:bodyPr>
          <a:lstStyle/>
          <a:p>
            <a:r>
              <a:rPr lang="es-MX" b="1" dirty="0" smtClean="0"/>
              <a:t>Descripción de la actividad</a:t>
            </a:r>
            <a:r>
              <a:rPr lang="es-MX" dirty="0" smtClean="0"/>
              <a:t>.</a:t>
            </a:r>
          </a:p>
          <a:p>
            <a:pPr lvl="1"/>
            <a:endParaRPr lang="es-MX" dirty="0" smtClean="0"/>
          </a:p>
          <a:p>
            <a:pPr lvl="1"/>
            <a:r>
              <a:rPr lang="es-MX" dirty="0" smtClean="0"/>
              <a:t>El sentido de esta actividad es desarrollar en los participantes la capacidad para identificar los problemas que enfrentan los equipos de trabajo, tanto por características personales de sus miembros como por condiciones propiamente grupales..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65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251520" y="1196752"/>
            <a:ext cx="8712968" cy="5112568"/>
          </a:xfrm>
        </p:spPr>
        <p:txBody>
          <a:bodyPr>
            <a:normAutofit fontScale="40000" lnSpcReduction="20000"/>
          </a:bodyPr>
          <a:lstStyle/>
          <a:p>
            <a:r>
              <a:rPr lang="es-MX" sz="3800" b="1" dirty="0" smtClean="0"/>
              <a:t>Desarrollo de la actividad</a:t>
            </a:r>
            <a:r>
              <a:rPr lang="es-MX" sz="3800" dirty="0" smtClean="0"/>
              <a:t>.</a:t>
            </a:r>
          </a:p>
          <a:p>
            <a:pPr lvl="1"/>
            <a:endParaRPr lang="es-MX" sz="3000" dirty="0" smtClean="0"/>
          </a:p>
          <a:p>
            <a:pPr lvl="1"/>
            <a:r>
              <a:rPr lang="es-MX" sz="4000" dirty="0" smtClean="0"/>
              <a:t>Todos los equipos enfrentan problemas. Si los enfrentan bien, generan una oportunidad de mejoramiento. Si los enfrentan mal, dificultan el logro de los objetivos. Tanto las facilidades como las dificultades para abordar los problemas tienen que ver con condiciones personales y con características grupales. Veamos.</a:t>
            </a:r>
          </a:p>
          <a:p>
            <a:pPr lvl="1"/>
            <a:endParaRPr lang="es-MX" dirty="0" smtClean="0"/>
          </a:p>
          <a:p>
            <a:pPr lvl="1"/>
            <a:r>
              <a:rPr lang="es-MX" sz="3500" dirty="0" smtClean="0"/>
              <a:t> </a:t>
            </a:r>
            <a:r>
              <a:rPr lang="es-MX" sz="4000" dirty="0" smtClean="0"/>
              <a:t>¿Qué personas dificultan o incluso destruyen equipos de trabajo? ¿Ha conocido alguna?</a:t>
            </a:r>
            <a:endParaRPr lang="es-MX" sz="3500" dirty="0" smtClean="0"/>
          </a:p>
          <a:p>
            <a:pPr lvl="1"/>
            <a:endParaRPr lang="es-MX" dirty="0" smtClean="0"/>
          </a:p>
          <a:p>
            <a:pPr lvl="2"/>
            <a:r>
              <a:rPr lang="es-MX" sz="3500" b="1" dirty="0" smtClean="0"/>
              <a:t>El chistoso</a:t>
            </a:r>
            <a:r>
              <a:rPr lang="es-MX" sz="3500" dirty="0" smtClean="0"/>
              <a:t>: Son personas que necesitan llamar la atención y eso les resulta incluso más importante que lograr los objetivos del equipo. En ocasiones lo hacen hasta con humor y simpatía.</a:t>
            </a:r>
          </a:p>
          <a:p>
            <a:pPr lvl="2"/>
            <a:r>
              <a:rPr lang="es-MX" sz="3500" b="1" dirty="0" smtClean="0"/>
              <a:t>El necio</a:t>
            </a:r>
            <a:r>
              <a:rPr lang="es-MX" sz="3500" dirty="0" smtClean="0"/>
              <a:t>: Sus ideas y puntos de vista son inamovibles. Hablan más que lo que escuchan.</a:t>
            </a:r>
          </a:p>
          <a:p>
            <a:pPr lvl="2"/>
            <a:r>
              <a:rPr lang="es-MX" sz="3500" b="1" dirty="0" smtClean="0"/>
              <a:t>El agresivo, autoritario</a:t>
            </a:r>
            <a:r>
              <a:rPr lang="es-MX" sz="3500" dirty="0" smtClean="0"/>
              <a:t>: Se irritan fácilmente, imponen y descalifican, según sus puntos de vista.</a:t>
            </a:r>
          </a:p>
          <a:p>
            <a:pPr lvl="2"/>
            <a:r>
              <a:rPr lang="es-MX" sz="3500" b="1" dirty="0" smtClean="0"/>
              <a:t>El apático</a:t>
            </a:r>
            <a:r>
              <a:rPr lang="es-MX" sz="3500" dirty="0" smtClean="0"/>
              <a:t>: No los mueve ni una grúa, salvo para justificar negativamente sus conductas.</a:t>
            </a:r>
          </a:p>
          <a:p>
            <a:pPr lvl="2"/>
            <a:r>
              <a:rPr lang="es-MX" sz="3500" b="1" dirty="0" smtClean="0"/>
              <a:t>El inconstante</a:t>
            </a:r>
            <a:r>
              <a:rPr lang="es-MX" sz="3500" dirty="0" smtClean="0"/>
              <a:t>: A la primera dificultad abandonan el objetivo. No perseveran con convicción.</a:t>
            </a:r>
            <a:endParaRPr lang="es-MX" sz="35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7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87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par>
                          <p:cTn id="32" fill="hold">
                            <p:stCondLst>
                              <p:cond delay="229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p:cTn id="35"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6" end="6"/>
                                            </p:txEl>
                                          </p:spTgt>
                                        </p:tgtEl>
                                      </p:cBhvr>
                                    </p:animEffect>
                                  </p:childTnLst>
                                </p:cTn>
                              </p:par>
                            </p:childTnLst>
                          </p:cTn>
                        </p:par>
                        <p:par>
                          <p:cTn id="40" fill="hold">
                            <p:stCondLst>
                              <p:cond delay="31150"/>
                            </p:stCondLst>
                            <p:childTnLst>
                              <p:par>
                                <p:cTn id="41" presetID="41" presetClass="entr" presetSubtype="0" fill="hold" nodeType="afterEffect">
                                  <p:stCondLst>
                                    <p:cond delay="0"/>
                                  </p:stCondLst>
                                  <p:iterate type="lt">
                                    <p:tmPct val="10000"/>
                                  </p:iterate>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p:cTn id="43"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7" end="7"/>
                                            </p:txEl>
                                          </p:spTgt>
                                        </p:tgtEl>
                                      </p:cBhvr>
                                    </p:animEffect>
                                  </p:childTnLst>
                                </p:cTn>
                              </p:par>
                            </p:childTnLst>
                          </p:cTn>
                        </p:par>
                        <p:par>
                          <p:cTn id="48" fill="hold">
                            <p:stCondLst>
                              <p:cond delay="35150"/>
                            </p:stCondLst>
                            <p:childTnLst>
                              <p:par>
                                <p:cTn id="49" presetID="41" presetClass="entr" presetSubtype="0" fill="hold" nodeType="afterEffect">
                                  <p:stCondLst>
                                    <p:cond delay="0"/>
                                  </p:stCondLst>
                                  <p:iterate type="lt">
                                    <p:tmPct val="10000"/>
                                  </p:iterate>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p:cTn id="51"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53"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
                                            <p:txEl>
                                              <p:pRg st="8" end="8"/>
                                            </p:txEl>
                                          </p:spTgt>
                                        </p:tgtEl>
                                      </p:cBhvr>
                                    </p:animEffect>
                                  </p:childTnLst>
                                </p:cTn>
                              </p:par>
                            </p:childTnLst>
                          </p:cTn>
                        </p:par>
                        <p:par>
                          <p:cTn id="56" fill="hold">
                            <p:stCondLst>
                              <p:cond delay="39900"/>
                            </p:stCondLst>
                            <p:childTnLst>
                              <p:par>
                                <p:cTn id="57" presetID="41" presetClass="entr" presetSubtype="0" fill="hold" nodeType="afterEffect">
                                  <p:stCondLst>
                                    <p:cond delay="0"/>
                                  </p:stCondLst>
                                  <p:iterate type="lt">
                                    <p:tmPct val="10000"/>
                                  </p:iterate>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p:cTn id="59" dur="500" fill="hold"/>
                                        <p:tgtEl>
                                          <p:spTgt spid="3">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
                                            <p:txEl>
                                              <p:pRg st="9" end="9"/>
                                            </p:txEl>
                                          </p:spTgt>
                                        </p:tgtEl>
                                        <p:attrNameLst>
                                          <p:attrName>ppt_y</p:attrName>
                                        </p:attrNameLst>
                                      </p:cBhvr>
                                      <p:tavLst>
                                        <p:tav tm="0">
                                          <p:val>
                                            <p:strVal val="#ppt_y"/>
                                          </p:val>
                                        </p:tav>
                                        <p:tav tm="100000">
                                          <p:val>
                                            <p:strVal val="#ppt_y"/>
                                          </p:val>
                                        </p:tav>
                                      </p:tavLst>
                                    </p:anim>
                                    <p:anim calcmode="lin" valueType="num">
                                      <p:cBhvr>
                                        <p:cTn id="61" dur="500" fill="hold"/>
                                        <p:tgtEl>
                                          <p:spTgt spid="3">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3">
                                            <p:txEl>
                                              <p:pRg st="9" end="9"/>
                                            </p:txEl>
                                          </p:spTgt>
                                        </p:tgtEl>
                                      </p:cBhvr>
                                    </p:animEffect>
                                  </p:childTnLst>
                                </p:cTn>
                              </p:par>
                            </p:childTnLst>
                          </p:cTn>
                        </p:par>
                        <p:par>
                          <p:cTn id="64" fill="hold">
                            <p:stCondLst>
                              <p:cond delay="44100"/>
                            </p:stCondLst>
                            <p:childTnLst>
                              <p:par>
                                <p:cTn id="65" presetID="41" presetClass="entr" presetSubtype="0" fill="hold" nodeType="afterEffect">
                                  <p:stCondLst>
                                    <p:cond delay="0"/>
                                  </p:stCondLst>
                                  <p:iterate type="lt">
                                    <p:tmPct val="10000"/>
                                  </p:iterate>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p:cTn id="67" dur="500" fill="hold"/>
                                        <p:tgtEl>
                                          <p:spTgt spid="3">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3">
                                            <p:txEl>
                                              <p:pRg st="10" end="10"/>
                                            </p:txEl>
                                          </p:spTgt>
                                        </p:tgtEl>
                                        <p:attrNameLst>
                                          <p:attrName>ppt_y</p:attrName>
                                        </p:attrNameLst>
                                      </p:cBhvr>
                                      <p:tavLst>
                                        <p:tav tm="0">
                                          <p:val>
                                            <p:strVal val="#ppt_y"/>
                                          </p:val>
                                        </p:tav>
                                        <p:tav tm="100000">
                                          <p:val>
                                            <p:strVal val="#ppt_y"/>
                                          </p:val>
                                        </p:tav>
                                      </p:tavLst>
                                    </p:anim>
                                    <p:anim calcmode="lin" valueType="num">
                                      <p:cBhvr>
                                        <p:cTn id="69" dur="500" fill="hold"/>
                                        <p:tgtEl>
                                          <p:spTgt spid="3">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3">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395536" y="1340768"/>
            <a:ext cx="8229600" cy="4741987"/>
          </a:xfrm>
        </p:spPr>
        <p:txBody>
          <a:bodyPr>
            <a:noAutofit/>
          </a:bodyPr>
          <a:lstStyle/>
          <a:p>
            <a:pPr lvl="1"/>
            <a:r>
              <a:rPr lang="es-MX" sz="1600" dirty="0" smtClean="0"/>
              <a:t>¿Qué personas aportan a los equipos de trabajo? ¿Es usted una de ellas?</a:t>
            </a:r>
          </a:p>
          <a:p>
            <a:pPr lvl="2"/>
            <a:r>
              <a:rPr lang="es-MX" sz="1400" dirty="0" smtClean="0"/>
              <a:t> </a:t>
            </a:r>
            <a:r>
              <a:rPr lang="es-MX" sz="1400" b="1" dirty="0" smtClean="0"/>
              <a:t>El empático</a:t>
            </a:r>
            <a:r>
              <a:rPr lang="es-MX" sz="1400" dirty="0" smtClean="0"/>
              <a:t>: Son personas que valoran el aporte de los otros, saben escuchar y modifican sus puntos de vista como resultado de la reflexión del equipo. Saben ponerse en el lugar de los demás.</a:t>
            </a:r>
          </a:p>
          <a:p>
            <a:pPr lvl="2"/>
            <a:r>
              <a:rPr lang="es-MX" sz="1400" b="1" dirty="0" smtClean="0"/>
              <a:t>El asertivo</a:t>
            </a:r>
            <a:r>
              <a:rPr lang="es-MX" sz="1400" dirty="0" smtClean="0"/>
              <a:t>: Saben hacer planteamientos en forma clara y respetuosa. No se andan con rodeos. Saben decir “sí” y “no”, de acuerdo a lo que piensan y sienten.</a:t>
            </a:r>
          </a:p>
          <a:p>
            <a:pPr lvl="2"/>
            <a:r>
              <a:rPr lang="es-MX" sz="1400" b="1" dirty="0" smtClean="0"/>
              <a:t>El creativo</a:t>
            </a:r>
            <a:r>
              <a:rPr lang="es-MX" sz="1400" dirty="0" smtClean="0"/>
              <a:t>: Tienen ideas innovadoras. Ante los conflictos, saben buscar caminos alternativos.</a:t>
            </a:r>
          </a:p>
          <a:p>
            <a:pPr lvl="2"/>
            <a:r>
              <a:rPr lang="es-MX" sz="1400" b="1" dirty="0" smtClean="0"/>
              <a:t>El comprometido</a:t>
            </a:r>
            <a:r>
              <a:rPr lang="es-MX" sz="1400" dirty="0" smtClean="0"/>
              <a:t>: Se “ponen la camiseta”, se identifican con los objetivos del equipo y se hacen responsables del rol que les corresponde. Asumen tareas sin esquivar aquellas que resultan más difíciles.</a:t>
            </a:r>
          </a:p>
          <a:p>
            <a:pPr lvl="2"/>
            <a:r>
              <a:rPr lang="es-MX" sz="1400" b="1" dirty="0" smtClean="0"/>
              <a:t>El organizado</a:t>
            </a:r>
            <a:r>
              <a:rPr lang="es-MX" sz="1400" dirty="0" smtClean="0"/>
              <a:t>: Saben priorizar, trabajan según un plan de acción, toman nota en reuniones, generalmente son puntuales y muy disciplinados.</a:t>
            </a: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340768"/>
            <a:ext cx="8229600" cy="4741987"/>
          </a:xfrm>
        </p:spPr>
        <p:txBody>
          <a:bodyPr>
            <a:normAutofit fontScale="62500" lnSpcReduction="20000"/>
          </a:bodyPr>
          <a:lstStyle/>
          <a:p>
            <a:r>
              <a:rPr lang="es-MX" dirty="0" smtClean="0"/>
              <a:t>Veamos características de los equipos que dificultan el logro de objetivos.</a:t>
            </a:r>
          </a:p>
          <a:p>
            <a:pPr lvl="1"/>
            <a:r>
              <a:rPr lang="es-MX" b="1" dirty="0" smtClean="0"/>
              <a:t>Falta de coordinación</a:t>
            </a:r>
            <a:r>
              <a:rPr lang="es-MX" dirty="0" smtClean="0"/>
              <a:t>: Son grupos en que cada cual anda por su lado, sin sincronía entre sus miembros. Los esfuerzos individuales existen, pero se van perdiendo en el tiempo. No hay un liderazgo efectivo.</a:t>
            </a:r>
          </a:p>
          <a:p>
            <a:pPr lvl="1"/>
            <a:r>
              <a:rPr lang="es-MX" b="1" dirty="0" smtClean="0"/>
              <a:t>Desconfianza</a:t>
            </a:r>
            <a:r>
              <a:rPr lang="es-MX" dirty="0" smtClean="0"/>
              <a:t>: Entre los miembros del equipo no hay seguridad de que todos actúen con buenas intenciones.</a:t>
            </a:r>
          </a:p>
          <a:p>
            <a:pPr lvl="1"/>
            <a:r>
              <a:rPr lang="es-MX" b="1" dirty="0" smtClean="0"/>
              <a:t>Falta de comunicación</a:t>
            </a:r>
            <a:r>
              <a:rPr lang="es-MX" dirty="0" smtClean="0"/>
              <a:t>: No fluye la información. Cada uno se reserva lo que considera importante, para hacerse indispensable. El chisme y el rumor son los medios de comunicación más frecuentes.</a:t>
            </a:r>
          </a:p>
          <a:p>
            <a:pPr lvl="1"/>
            <a:r>
              <a:rPr lang="es-MX" b="1" dirty="0" smtClean="0"/>
              <a:t>Indecisión</a:t>
            </a:r>
            <a:r>
              <a:rPr lang="es-MX" dirty="0" smtClean="0"/>
              <a:t>: Hay un cúmulo de decisiones flotando en el ambiente, sin ser resueltas. Nadie asume riesgos.</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68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158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childTnLst>
                          </p:cTn>
                        </p:par>
                        <p:par>
                          <p:cTn id="34" fill="hold">
                            <p:stCondLst>
                              <p:cond delay="207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3" end="3"/>
                                            </p:txEl>
                                          </p:spTgt>
                                        </p:tgtEl>
                                      </p:cBhvr>
                                    </p:animEffect>
                                  </p:childTnLst>
                                </p:cTn>
                              </p:par>
                            </p:childTnLst>
                          </p:cTn>
                        </p:par>
                        <p:par>
                          <p:cTn id="42" fill="hold">
                            <p:stCondLst>
                              <p:cond delay="293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p:cTn id="4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p:txBody>
          <a:bodyPr>
            <a:normAutofit fontScale="55000" lnSpcReduction="20000"/>
          </a:bodyPr>
          <a:lstStyle/>
          <a:p>
            <a:r>
              <a:rPr lang="es-MX" dirty="0" smtClean="0"/>
              <a:t>Veamos características de los equipos que contribuyen al logro de objetivos.</a:t>
            </a:r>
          </a:p>
          <a:p>
            <a:endParaRPr lang="es-MX" dirty="0" smtClean="0"/>
          </a:p>
          <a:p>
            <a:pPr lvl="1"/>
            <a:r>
              <a:rPr lang="es-MX" sz="2900" b="1" dirty="0" smtClean="0"/>
              <a:t>Resolución de conflictos</a:t>
            </a:r>
            <a:r>
              <a:rPr lang="es-MX" sz="2900" dirty="0" smtClean="0"/>
              <a:t>: El equipo genera condiciones para que se manifiesten distintos puntos de vista. Todos respetan los argumentos bien planteados. Los problemas no se esconden, se analizan.</a:t>
            </a:r>
          </a:p>
          <a:p>
            <a:pPr lvl="1"/>
            <a:r>
              <a:rPr lang="es-MX" sz="2900" b="1" dirty="0" smtClean="0"/>
              <a:t>Orientación a resultados</a:t>
            </a:r>
            <a:r>
              <a:rPr lang="es-MX" sz="2900" dirty="0" smtClean="0"/>
              <a:t>: El equipo se centra en el avance hacia sus objetivos, importándole su logro.</a:t>
            </a:r>
          </a:p>
          <a:p>
            <a:pPr lvl="1"/>
            <a:r>
              <a:rPr lang="es-MX" sz="2900" b="1" dirty="0" smtClean="0"/>
              <a:t>Liderazgo positivo</a:t>
            </a:r>
            <a:r>
              <a:rPr lang="es-MX" sz="2900" dirty="0" smtClean="0"/>
              <a:t>: El equipo reconoce a un líder que coordina, evalúa, dirige y resuelve en un estilo claro y participativo.</a:t>
            </a:r>
          </a:p>
          <a:p>
            <a:pPr lvl="1"/>
            <a:r>
              <a:rPr lang="es-MX" sz="2900" b="1" dirty="0" smtClean="0"/>
              <a:t>Motivación</a:t>
            </a:r>
            <a:r>
              <a:rPr lang="es-MX" sz="2900" dirty="0" smtClean="0"/>
              <a:t>: El equipo siente identidad y genera entusiasmo entre sus miembros. Hay una fuerza positiva que los mueve a actuar y comparten objetivos comunes.</a:t>
            </a:r>
            <a:endParaRPr lang="es-MX" sz="29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68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157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childTnLst>
                          </p:cTn>
                        </p:par>
                        <p:par>
                          <p:cTn id="34" fill="hold">
                            <p:stCondLst>
                              <p:cond delay="205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4" end="4"/>
                                            </p:txEl>
                                          </p:spTgt>
                                        </p:tgtEl>
                                      </p:cBhvr>
                                    </p:animEffect>
                                  </p:childTnLst>
                                </p:cTn>
                              </p:par>
                            </p:childTnLst>
                          </p:cTn>
                        </p:par>
                        <p:par>
                          <p:cTn id="42" fill="hold">
                            <p:stCondLst>
                              <p:cond delay="2625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El reality de la confianza</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31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r"/>
            <a:r>
              <a:rPr lang="es-MX" dirty="0" smtClean="0">
                <a:effectLst>
                  <a:outerShdw blurRad="38100" dist="38100" dir="2700000" algn="tl">
                    <a:schemeClr val="accent6">
                      <a:lumMod val="75000"/>
                      <a:alpha val="43000"/>
                    </a:schemeClr>
                  </a:outerShdw>
                </a:effectLst>
              </a:rPr>
              <a:t>¿acidez o pura miel?</a:t>
            </a:r>
            <a:endParaRPr lang="es-MX" dirty="0">
              <a:effectLst>
                <a:outerShdw blurRad="38100" dist="38100" dir="2700000" algn="tl">
                  <a:schemeClr val="accent6">
                    <a:lumMod val="75000"/>
                    <a:alpha val="43000"/>
                  </a:schemeClr>
                </a:outerShdw>
              </a:effectLst>
            </a:endParaRPr>
          </a:p>
        </p:txBody>
      </p:sp>
      <p:sp>
        <p:nvSpPr>
          <p:cNvPr id="3" name="2 Marcador de texto"/>
          <p:cNvSpPr>
            <a:spLocks noGrp="1"/>
          </p:cNvSpPr>
          <p:nvPr>
            <p:ph type="body" idx="1"/>
          </p:nvPr>
        </p:nvSpPr>
        <p:spPr/>
        <p:txBody>
          <a:bodyPr>
            <a:normAutofit lnSpcReduction="10000"/>
          </a:bodyPr>
          <a:lstStyle/>
          <a:p>
            <a:r>
              <a:rPr lang="es-MX" dirty="0" smtClean="0">
                <a:effectLst>
                  <a:outerShdw blurRad="38100" dist="38100" dir="2700000" algn="tl">
                    <a:srgbClr val="000000">
                      <a:alpha val="43137"/>
                    </a:srgbClr>
                  </a:outerShdw>
                </a:effectLst>
              </a:rPr>
              <a:t>ÁREA DE COMPETENCIA: TRABAJO EN EQUIPO</a:t>
            </a: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COMPETENCIA: RESOLVER PROBLEMAS EN EQUIPO</a:t>
            </a:r>
            <a:endParaRPr lang="es-MX" dirty="0">
              <a:effectLst>
                <a:outerShdw blurRad="38100" dist="38100" dir="2700000" algn="tl">
                  <a:srgbClr val="000000">
                    <a:alpha val="43137"/>
                  </a:srgbClr>
                </a:outerShdw>
              </a:effectLst>
            </a:endParaRP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79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42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6" fill="hold">
                            <p:stCondLst>
                              <p:cond delay="88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Con la mira en el norte</a:t>
            </a:r>
            <a:endParaRPr lang="es-MX" sz="3200" dirty="0"/>
          </a:p>
        </p:txBody>
      </p:sp>
      <p:sp>
        <p:nvSpPr>
          <p:cNvPr id="3" name="2 Marcador de contenido"/>
          <p:cNvSpPr>
            <a:spLocks noGrp="1"/>
          </p:cNvSpPr>
          <p:nvPr>
            <p:ph idx="1"/>
          </p:nvPr>
        </p:nvSpPr>
        <p:spPr/>
        <p:txBody>
          <a:bodyPr>
            <a:normAutofit/>
          </a:bodyPr>
          <a:lstStyle/>
          <a:p>
            <a:r>
              <a:rPr lang="es-MX" b="1" dirty="0" smtClean="0"/>
              <a:t>Descripción de la actividad</a:t>
            </a:r>
            <a:r>
              <a:rPr lang="es-MX" dirty="0" smtClean="0"/>
              <a:t>.</a:t>
            </a:r>
          </a:p>
          <a:p>
            <a:pPr lvl="1"/>
            <a:r>
              <a:rPr lang="es-MX" dirty="0" smtClean="0"/>
              <a:t>Se trabajará en equipos de seis a ocho personas, creando la publicidad para un nuevo jabón. El éxito del proyecto requerirá que se fijen objetivos precisos y que la forma de identificarlos sea producto de un trabajo colectivo.</a:t>
            </a:r>
          </a:p>
          <a:p>
            <a:pPr lvl="1"/>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700"/>
                            </p:stCondLst>
                            <p:childTnLst>
                              <p:par>
                                <p:cTn id="17" presetID="47"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¿Acidez o pura miel?</a:t>
            </a:r>
            <a:endParaRPr lang="es-MX" sz="3200" dirty="0"/>
          </a:p>
        </p:txBody>
      </p:sp>
      <p:sp>
        <p:nvSpPr>
          <p:cNvPr id="3" name="2 Marcador de contenido"/>
          <p:cNvSpPr>
            <a:spLocks noGrp="1"/>
          </p:cNvSpPr>
          <p:nvPr>
            <p:ph idx="1"/>
          </p:nvPr>
        </p:nvSpPr>
        <p:spPr>
          <a:xfrm>
            <a:off x="467544" y="1268760"/>
            <a:ext cx="8229600" cy="4741987"/>
          </a:xfrm>
        </p:spPr>
        <p:txBody>
          <a:bodyPr>
            <a:noAutofit/>
          </a:bodyPr>
          <a:lstStyle/>
          <a:p>
            <a:r>
              <a:rPr lang="es-MX" sz="1800" dirty="0" smtClean="0"/>
              <a:t>El </a:t>
            </a:r>
            <a:r>
              <a:rPr lang="es-MX" sz="1800" b="1" dirty="0" smtClean="0"/>
              <a:t>objetivo</a:t>
            </a:r>
            <a:r>
              <a:rPr lang="es-MX" sz="1800" dirty="0" smtClean="0"/>
              <a:t> de la actividad es brindar a los participantes la oportunidad de enfrentar constructivamente un problema, poniendo énfasis en el análisis de sus componentes y en la visualización de las posibles soluciones. Para ello, los aprendizajes esperados son:</a:t>
            </a:r>
          </a:p>
          <a:p>
            <a:pPr algn="just"/>
            <a:endParaRPr lang="es-MX" sz="1600" dirty="0" smtClean="0"/>
          </a:p>
          <a:p>
            <a:pPr lvl="1" algn="just"/>
            <a:r>
              <a:rPr lang="es-MX" sz="1600" b="1" u="sng" dirty="0" smtClean="0"/>
              <a:t>Conocimiento</a:t>
            </a:r>
            <a:r>
              <a:rPr lang="es-MX" sz="1600" b="1" dirty="0" smtClean="0"/>
              <a:t>:</a:t>
            </a:r>
            <a:r>
              <a:rPr lang="es-MX" sz="1600" dirty="0" smtClean="0"/>
              <a:t> Conocer los métodos más apropiados para resolver problemas al interior en los equipos.</a:t>
            </a:r>
          </a:p>
          <a:p>
            <a:pPr lvl="1" algn="just"/>
            <a:endParaRPr lang="es-MX" sz="1600" b="1" u="sng" dirty="0" smtClean="0"/>
          </a:p>
          <a:p>
            <a:pPr lvl="1" algn="just"/>
            <a:r>
              <a:rPr lang="es-MX" sz="1600" b="1" u="sng" dirty="0" smtClean="0"/>
              <a:t>Habilidad</a:t>
            </a:r>
            <a:r>
              <a:rPr lang="es-MX" sz="1600" b="1" dirty="0" smtClean="0"/>
              <a:t>:</a:t>
            </a:r>
            <a:r>
              <a:rPr lang="es-MX" sz="1600" dirty="0" smtClean="0"/>
              <a:t> Enfrentar constructivamente los dificultades que se presentan en los equipos.</a:t>
            </a:r>
          </a:p>
          <a:p>
            <a:pPr lvl="1" algn="just"/>
            <a:endParaRPr lang="es-MX" sz="1600" b="1" u="sng" dirty="0" smtClean="0"/>
          </a:p>
          <a:p>
            <a:pPr lvl="1" algn="just"/>
            <a:r>
              <a:rPr lang="es-MX" sz="1600" b="1" u="sng" dirty="0" smtClean="0"/>
              <a:t>Actitud</a:t>
            </a:r>
            <a:r>
              <a:rPr lang="es-MX" sz="1600" b="1" dirty="0" smtClean="0"/>
              <a:t>:</a:t>
            </a:r>
            <a:r>
              <a:rPr lang="es-MX" sz="1600" dirty="0" smtClean="0"/>
              <a:t> Valorar la contribución personal en la solución eficiente de problemas.</a:t>
            </a:r>
            <a:endParaRPr lang="es-MX" sz="1600" b="1" u="sng" dirty="0" smtClean="0"/>
          </a:p>
          <a:p>
            <a:endParaRPr lang="es-MX" sz="16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80</a:t>
            </a:fld>
            <a:endParaRPr lang="es-MX"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
                                            <p:txEl>
                                              <p:pRg st="0" end="0"/>
                                            </p:txEl>
                                          </p:spTgt>
                                        </p:tgtEl>
                                      </p:cBhvr>
                                    </p:animEffect>
                                  </p:childTnLst>
                                </p:cTn>
                              </p:par>
                            </p:childTnLst>
                          </p:cTn>
                        </p:par>
                        <p:par>
                          <p:cTn id="16" fill="hold">
                            <p:stCondLst>
                              <p:cond delay="4600"/>
                            </p:stCondLst>
                            <p:childTnLst>
                              <p:par>
                                <p:cTn id="17" presetID="47"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600"/>
                            </p:stCondLst>
                            <p:childTnLst>
                              <p:par>
                                <p:cTn id="23" presetID="47"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anim calcmode="lin" valueType="num">
                                      <p:cBhvr>
                                        <p:cTn id="2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8600"/>
                            </p:stCondLst>
                            <p:childTnLst>
                              <p:par>
                                <p:cTn id="29" presetID="47"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a:xfrm>
            <a:off x="467544" y="1340768"/>
            <a:ext cx="8229600" cy="4741987"/>
          </a:xfrm>
        </p:spPr>
        <p:txBody>
          <a:bodyPr>
            <a:normAutofit fontScale="85000" lnSpcReduction="10000"/>
          </a:bodyPr>
          <a:lstStyle/>
          <a:p>
            <a:r>
              <a:rPr lang="es-MX" b="1" dirty="0" smtClean="0"/>
              <a:t>Descripción de la actividad</a:t>
            </a:r>
            <a:r>
              <a:rPr lang="es-MX" dirty="0" smtClean="0"/>
              <a:t>.</a:t>
            </a:r>
          </a:p>
          <a:p>
            <a:pPr lvl="1"/>
            <a:endParaRPr lang="es-MX" dirty="0" smtClean="0"/>
          </a:p>
          <a:p>
            <a:pPr lvl="1"/>
            <a:r>
              <a:rPr lang="es-MX" dirty="0" smtClean="0"/>
              <a:t>El sentido de esta actividad es brindar a los participantes la oportunidad de enfrentar constructivamente un problema, poniendo énfasis en el análisis de sus componentes y en la visualización de las posibles soluciones. Se pondrán en juego diversas técnicas que facilitan este proceso de análisis y generación de soluciones.</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81</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rmAutofit fontScale="55000" lnSpcReduction="20000"/>
          </a:bodyPr>
          <a:lstStyle/>
          <a:p>
            <a:r>
              <a:rPr lang="es-MX" sz="3800" b="1" dirty="0" smtClean="0"/>
              <a:t>Desarrollo de la actividad</a:t>
            </a:r>
            <a:r>
              <a:rPr lang="es-MX" sz="3800" dirty="0" smtClean="0"/>
              <a:t>.</a:t>
            </a:r>
          </a:p>
          <a:p>
            <a:pPr lvl="1"/>
            <a:endParaRPr lang="es-MX" sz="3000" dirty="0" smtClean="0"/>
          </a:p>
          <a:p>
            <a:pPr lvl="1"/>
            <a:r>
              <a:rPr lang="es-MX" sz="2900" dirty="0" smtClean="0"/>
              <a:t>¿Existen grupos ideales en los que todos están de acuerdo en todo? ¿Cree usted que es posible tanta dulzura? En realidad no, y por una razón muy simple: porque en las relaciones entre personas –felizmente– siempre habrá opiniones diversas que reflejan diferentes puntos de vista.</a:t>
            </a:r>
          </a:p>
          <a:p>
            <a:pPr lvl="1"/>
            <a:endParaRPr lang="es-MX" dirty="0" smtClean="0"/>
          </a:p>
          <a:p>
            <a:pPr lvl="1"/>
            <a:r>
              <a:rPr lang="es-MX" sz="2900" dirty="0" smtClean="0"/>
              <a:t>Esto también ocurre al interior de los equipos de trabajo y podríamos dividir en dos las principales situaciones que generan conflictos: primero, aquéllas en que algo funciona fuera de lo previsto, generando molestias al interior del equipo; y segundo, aquéllas en que surgen dos o más caminos alternativos para el logro de un mismo objetivo. En ambos tipos de situaciones es necesario tomar decisiones y ello conlleva las típicas encrucijadas en que las opiniones se confrontan y los equipos se conflictual.</a:t>
            </a:r>
          </a:p>
          <a:p>
            <a:pPr lvl="2"/>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82</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42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2" end="2"/>
                                            </p:txEl>
                                          </p:spTgt>
                                        </p:tgtEl>
                                      </p:cBhvr>
                                    </p:animEffect>
                                  </p:childTnLst>
                                </p:cTn>
                              </p:par>
                            </p:childTnLst>
                          </p:cTn>
                        </p:par>
                        <p:par>
                          <p:cTn id="24" fill="hold">
                            <p:stCondLst>
                              <p:cond delay="164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Autofit/>
          </a:bodyPr>
          <a:lstStyle/>
          <a:p>
            <a:pPr lvl="1"/>
            <a:r>
              <a:rPr lang="es-MX" sz="1600" dirty="0" smtClean="0"/>
              <a:t>Revisemos con más detenimiento la palabra “conflicto”. Todos sentimos que tiene una carga negativa. El conflicto es malo, nos enemista con alguien, genera tensiones y nos desgasta enormemente. Sin embargo, hay otra forma de verlo. El conflicto positivo también existe y consiste en reconocer que todos tienen un espacio para manifestar sus diferencias, que ello es una fuente de creatividad que un conflicto bien solucionado compromete en mayor medida a los miembros de un equipo. La clave entre un conflicto productivo y uno negativo, entonces, es la forma de enfrentarlo.</a:t>
            </a:r>
            <a:endParaRPr lang="es-MX" sz="2000"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83</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rmAutofit fontScale="47500" lnSpcReduction="20000"/>
          </a:bodyPr>
          <a:lstStyle/>
          <a:p>
            <a:r>
              <a:rPr lang="es-MX" dirty="0" smtClean="0"/>
              <a:t>A continuación se mencionan algunos pasos que contribuyen a manejar positivamente los conflictos:</a:t>
            </a:r>
          </a:p>
          <a:p>
            <a:pPr lvl="1"/>
            <a:r>
              <a:rPr lang="es-MX" dirty="0" smtClean="0"/>
              <a:t>Previo a cualquier conflicto, es indispensable haber generado condiciones grupales desconfianza y respeto.</a:t>
            </a:r>
          </a:p>
          <a:p>
            <a:pPr lvl="1"/>
            <a:r>
              <a:rPr lang="es-MX" dirty="0" smtClean="0"/>
              <a:t>No es recomendable esconder los conflictos. Es preferible enfrentarlos y hacer de ellos una fuente de creatividad y productividad.</a:t>
            </a:r>
          </a:p>
          <a:p>
            <a:pPr lvl="1"/>
            <a:r>
              <a:rPr lang="es-MX" dirty="0" smtClean="0"/>
              <a:t>Es muy importante analizar las causas de un problema y diferenciarlas de los síntomas que lo hicieron presente.</a:t>
            </a:r>
          </a:p>
          <a:p>
            <a:pPr lvl="1"/>
            <a:r>
              <a:rPr lang="es-MX" dirty="0" smtClean="0"/>
              <a:t>Todos los involucrados en un problema deben tener la oportunidad de contribuir con sus opiniones.</a:t>
            </a:r>
          </a:p>
          <a:p>
            <a:pPr lvl="1"/>
            <a:r>
              <a:rPr lang="es-MX" dirty="0" smtClean="0"/>
              <a:t>Todas las opiniones deben emitirse con argumentos. Deben permitir preguntarse una y otra vez por qué está ocurriendo el problema.</a:t>
            </a:r>
          </a:p>
          <a:p>
            <a:pPr lvl="1"/>
            <a:r>
              <a:rPr lang="es-MX" dirty="0" smtClean="0"/>
              <a:t>Cada uno de los miembros de un equipo debe reconocer que su punto de vista no es inmejorable, inamovible o único. Por lo tanto, todos deben escucharse y reflexionar sobre el aporte que brinda cada argumentación.</a:t>
            </a:r>
          </a:p>
          <a:p>
            <a:pPr lvl="1"/>
            <a:r>
              <a:rPr lang="es-MX" dirty="0" smtClean="0"/>
              <a:t>Los distintos grados de poder entre los participantes no deben ejercer presión, al momento de analizar o resolver un problema. </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84</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73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124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childTnLst>
                          </p:cTn>
                        </p:par>
                        <p:par>
                          <p:cTn id="34" fill="hold">
                            <p:stCondLst>
                              <p:cond delay="185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3" end="3"/>
                                            </p:txEl>
                                          </p:spTgt>
                                        </p:tgtEl>
                                      </p:cBhvr>
                                    </p:animEffect>
                                  </p:childTnLst>
                                </p:cTn>
                              </p:par>
                            </p:childTnLst>
                          </p:cTn>
                        </p:par>
                        <p:par>
                          <p:cTn id="42" fill="hold">
                            <p:stCondLst>
                              <p:cond delay="2365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p:cTn id="4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4" end="4"/>
                                            </p:txEl>
                                          </p:spTgt>
                                        </p:tgtEl>
                                      </p:cBhvr>
                                    </p:animEffect>
                                  </p:childTnLst>
                                </p:cTn>
                              </p:par>
                            </p:childTnLst>
                          </p:cTn>
                        </p:par>
                        <p:par>
                          <p:cTn id="50" fill="hold">
                            <p:stCondLst>
                              <p:cond delay="28250"/>
                            </p:stCondLst>
                            <p:childTnLst>
                              <p:par>
                                <p:cTn id="51" presetID="41" presetClass="entr" presetSubtype="0" fill="hold" nodeType="afterEffect">
                                  <p:stCondLst>
                                    <p:cond delay="0"/>
                                  </p:stCondLst>
                                  <p:iterate type="lt">
                                    <p:tmPct val="10000"/>
                                  </p:iterate>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55"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
                                            <p:txEl>
                                              <p:pRg st="5" end="5"/>
                                            </p:txEl>
                                          </p:spTgt>
                                        </p:tgtEl>
                                      </p:cBhvr>
                                    </p:animEffect>
                                  </p:childTnLst>
                                </p:cTn>
                              </p:par>
                            </p:childTnLst>
                          </p:cTn>
                        </p:par>
                        <p:par>
                          <p:cTn id="58" fill="hold">
                            <p:stCondLst>
                              <p:cond delay="34200"/>
                            </p:stCondLst>
                            <p:childTnLst>
                              <p:par>
                                <p:cTn id="59" presetID="41" presetClass="entr" presetSubtype="0" fill="hold" nodeType="afterEffect">
                                  <p:stCondLst>
                                    <p:cond delay="0"/>
                                  </p:stCondLst>
                                  <p:iterate type="lt">
                                    <p:tmPct val="10000"/>
                                  </p:iterate>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6" end="6"/>
                                            </p:txEl>
                                          </p:spTgt>
                                        </p:tgtEl>
                                      </p:cBhvr>
                                    </p:animEffect>
                                  </p:childTnLst>
                                </p:cTn>
                              </p:par>
                            </p:childTnLst>
                          </p:cTn>
                        </p:par>
                        <p:par>
                          <p:cTn id="66" fill="hold">
                            <p:stCondLst>
                              <p:cond delay="43450"/>
                            </p:stCondLst>
                            <p:childTnLst>
                              <p:par>
                                <p:cTn id="67" presetID="41" presetClass="entr" presetSubtype="0" fill="hold" nodeType="afterEffect">
                                  <p:stCondLst>
                                    <p:cond delay="0"/>
                                  </p:stCondLst>
                                  <p:iterate type="lt">
                                    <p:tmPct val="10000"/>
                                  </p:iterate>
                                  <p:childTnLst>
                                    <p:set>
                                      <p:cBhvr>
                                        <p:cTn id="68" dur="1" fill="hold">
                                          <p:stCondLst>
                                            <p:cond delay="0"/>
                                          </p:stCondLst>
                                        </p:cTn>
                                        <p:tgtEl>
                                          <p:spTgt spid="3">
                                            <p:txEl>
                                              <p:pRg st="7" end="7"/>
                                            </p:txEl>
                                          </p:spTgt>
                                        </p:tgtEl>
                                        <p:attrNameLst>
                                          <p:attrName>style.visibility</p:attrName>
                                        </p:attrNameLst>
                                      </p:cBhvr>
                                      <p:to>
                                        <p:strVal val="visible"/>
                                      </p:to>
                                    </p:set>
                                    <p:anim calcmode="lin" valueType="num">
                                      <p:cBhvr>
                                        <p:cTn id="69"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71"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rmAutofit fontScale="47500" lnSpcReduction="20000"/>
          </a:bodyPr>
          <a:lstStyle/>
          <a:p>
            <a:pPr lvl="0"/>
            <a:r>
              <a:rPr lang="es-MX" dirty="0" smtClean="0"/>
              <a:t>Si hay un conductor o jefe del equipo, éste debe ordenar las intervenciones facilitando que primero se argumenten las causas, luego se expresen y se analicen todas las alternativas y finalmente se tomen las decisiones.</a:t>
            </a:r>
          </a:p>
          <a:p>
            <a:pPr lvl="0"/>
            <a:endParaRPr lang="es-MX" dirty="0" smtClean="0"/>
          </a:p>
          <a:p>
            <a:r>
              <a:rPr lang="es-MX" dirty="0" smtClean="0"/>
              <a:t>Las decisiones al interior de un equipo deben tomarse por consenso y no por mayoría. Por “consenso” significa que entre todos construyeron la alternativa que creen mejor, a pesar de los inconvenientes que pueda tener. Por “mayoría” significa que se vota por las distintas alternativas y se selecciona la que alcance mayor apoyo, dejando al margen a quienes estuvieron en minoría.</a:t>
            </a:r>
          </a:p>
          <a:p>
            <a:endParaRPr lang="es-MX" dirty="0" smtClean="0"/>
          </a:p>
          <a:p>
            <a:pPr lvl="0"/>
            <a:r>
              <a:rPr lang="es-MX" dirty="0" smtClean="0"/>
              <a:t>En condiciones de excepción, una decisión unilateral puede ser una buena forma de decidir. En ese caso la decisión la toma el conductor o líder del equipo. Estas situaciones son especialmente válidas ante riesgos de agravamiento de un conflicto. Pero, cuidado, si un equipo siente que la mayoría de las veces las decisiones se toman para evitar riesgos superiores, será necesario revisar su condición de funcionamiento.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85</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22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286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rmAutofit fontScale="47500" lnSpcReduction="20000"/>
          </a:bodyPr>
          <a:lstStyle/>
          <a:p>
            <a:pPr lvl="0"/>
            <a:r>
              <a:rPr lang="es-MX" dirty="0" smtClean="0"/>
              <a:t>Si hay un conductor o jefe del equipo, éste debe ordenar las intervenciones facilitando que primero se argumenten las causas, luego se expresen y se analicen todas las alternativas y finalmente se tomen las decisiones.</a:t>
            </a:r>
          </a:p>
          <a:p>
            <a:pPr lvl="0"/>
            <a:endParaRPr lang="es-MX" dirty="0" smtClean="0"/>
          </a:p>
          <a:p>
            <a:r>
              <a:rPr lang="es-MX" dirty="0" smtClean="0"/>
              <a:t>Las decisiones al interior de un equipo deben tomarse por consenso y no por mayoría. Por “consenso” significa que entre todos construyeron la alternativa que creen mejor, a pesar de los inconvenientes que pueda tener. Por “mayoría” significa que se vota por las distintas alternativas y se selecciona la que alcance mayor apoyo, dejando al margen a quienes estuvieron en minoría.</a:t>
            </a:r>
          </a:p>
          <a:p>
            <a:endParaRPr lang="es-MX" dirty="0" smtClean="0"/>
          </a:p>
          <a:p>
            <a:pPr lvl="0"/>
            <a:r>
              <a:rPr lang="es-MX" dirty="0" smtClean="0"/>
              <a:t>En condiciones de excepción, una decisión unilateral puede ser una buena forma de decidir. En ese caso la decisión la toma el conductor o líder del equipo. Estas situaciones son especialmente válidas ante riesgos de agravamiento de un conflicto. Pero, cuidado, si un equipo siente que la mayoría de las veces las decisiones se toman para evitar riesgos superiores, será necesario revisar su condición de funcionamiento.</a:t>
            </a:r>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86</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122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childTnLst>
                          </p:cTn>
                        </p:par>
                        <p:par>
                          <p:cTn id="26" fill="hold">
                            <p:stCondLst>
                              <p:cond delay="286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p:txBody>
          <a:bodyPr>
            <a:normAutofit fontScale="70000" lnSpcReduction="20000"/>
          </a:bodyPr>
          <a:lstStyle/>
          <a:p>
            <a:r>
              <a:rPr lang="es-MX" dirty="0" smtClean="0"/>
              <a:t>Podemos concluir que resolver problemas implica: definirlo, identificar sus causas, identificar las consecuencias y clasificarlas según su urgencia e importancia, identificar soluciones y clasificarlas según la posibilidad real de implementarla y, finalmente, tomar decisiones. La participación de los integrantes del equipo y el grado de involucramiento de cada cual, hacen la diferencia entre un problema mal atendido y un conflicto positivo, que permite el crecimiento de un equipo de trabajo.</a:t>
            </a:r>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87</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Puesta en común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88</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¿Acidez o pura miel?</a:t>
            </a:r>
            <a:endParaRPr lang="es-MX" sz="3200" dirty="0"/>
          </a:p>
        </p:txBody>
      </p:sp>
      <p:sp>
        <p:nvSpPr>
          <p:cNvPr id="3" name="2 Marcador de contenido"/>
          <p:cNvSpPr>
            <a:spLocks noGrp="1"/>
          </p:cNvSpPr>
          <p:nvPr>
            <p:ph idx="1"/>
          </p:nvPr>
        </p:nvSpPr>
        <p:spPr>
          <a:xfrm>
            <a:off x="467544" y="1772816"/>
            <a:ext cx="8229600" cy="4525963"/>
          </a:xfrm>
        </p:spPr>
        <p:txBody>
          <a:bodyPr anchor="ctr">
            <a:normAutofit/>
          </a:bodyPr>
          <a:lstStyle/>
          <a:p>
            <a:pPr algn="ctr">
              <a:buNone/>
            </a:pPr>
            <a:r>
              <a:rPr lang="es-MX" sz="6000" b="1" dirty="0" smtClean="0">
                <a:effectLst>
                  <a:outerShdw blurRad="38100" dist="38100" dir="2700000" algn="tl">
                    <a:srgbClr val="000000">
                      <a:alpha val="43137"/>
                    </a:srgbClr>
                  </a:outerShdw>
                </a:effectLst>
              </a:rPr>
              <a:t>Conclusión</a:t>
            </a:r>
            <a:endParaRPr lang="es-MX" sz="5400" b="1" dirty="0" smtClean="0">
              <a:effectLst>
                <a:outerShdw blurRad="38100" dist="38100" dir="2700000" algn="tl">
                  <a:srgbClr val="000000">
                    <a:alpha val="43137"/>
                  </a:srgbClr>
                </a:outerShdw>
              </a:effectLst>
            </a:endParaRPr>
          </a:p>
          <a:p>
            <a:pPr lvl="1" algn="just"/>
            <a:endParaRPr lang="es-MX" sz="2000" b="1" dirty="0" smtClean="0"/>
          </a:p>
          <a:p>
            <a:pPr lvl="1" algn="just"/>
            <a:endParaRPr lang="es-MX" sz="2000" b="1"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89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2" presetClass="entr" presetSubtype="4"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r"/>
            <a:r>
              <a:rPr lang="es-MX" sz="3200" dirty="0" smtClean="0"/>
              <a:t>Con la mira en el norte</a:t>
            </a:r>
            <a:endParaRPr lang="es-MX" sz="3200" dirty="0"/>
          </a:p>
        </p:txBody>
      </p:sp>
      <p:sp>
        <p:nvSpPr>
          <p:cNvPr id="3" name="2 Marcador de contenido"/>
          <p:cNvSpPr>
            <a:spLocks noGrp="1"/>
          </p:cNvSpPr>
          <p:nvPr>
            <p:ph idx="1"/>
          </p:nvPr>
        </p:nvSpPr>
        <p:spPr/>
        <p:txBody>
          <a:bodyPr>
            <a:normAutofit fontScale="62500" lnSpcReduction="20000"/>
          </a:bodyPr>
          <a:lstStyle/>
          <a:p>
            <a:r>
              <a:rPr lang="es-MX" b="1" dirty="0" smtClean="0"/>
              <a:t>Desarrollo de la actividad</a:t>
            </a:r>
            <a:r>
              <a:rPr lang="es-MX" dirty="0" smtClean="0"/>
              <a:t>.</a:t>
            </a:r>
          </a:p>
          <a:p>
            <a:pPr lvl="1"/>
            <a:r>
              <a:rPr lang="es-MX" dirty="0" smtClean="0"/>
              <a:t>Tal vez muchos de nosotros preferiríamos trabajar solos, sin necesidad de discutir nuestras ideas con otros, sin tener que situarnos en el lugar de otros, sin poner cara de “te estoy escuchando” o “qué interesante es lo que dices”, sin sentir que evaluamos a todos a cada rato, evitando interminables reuniones que culminan con un “bueno, ¿y en qué quedamos?”… Malas noticias: eso no es posible. En el mundo de hoy estamos destinados a relacionarnos con otros en cualquier trabajo que desarrollemos. Sin embargo, reconozcámoslo: también nos gusta ser parte de otros. Necesitamos a otros, somos en relación a otros… Entonces alegrémonos: trabajar en equipo puede aprenderse y disfrutarse.</a:t>
            </a:r>
            <a:endParaRPr lang="es-MX" b="1" u="sng" dirty="0" smtClean="0"/>
          </a:p>
          <a:p>
            <a:endParaRPr lang="es-MX" dirty="0"/>
          </a:p>
        </p:txBody>
      </p:sp>
      <p:sp>
        <p:nvSpPr>
          <p:cNvPr id="4" name="3 Marcador de número de diapositiva"/>
          <p:cNvSpPr>
            <a:spLocks noGrp="1"/>
          </p:cNvSpPr>
          <p:nvPr>
            <p:ph type="sldNum" sz="quarter" idx="12"/>
          </p:nvPr>
        </p:nvSpPr>
        <p:spPr/>
        <p:txBody>
          <a:bodyPr/>
          <a:lstStyle/>
          <a:p>
            <a:fld id="{863DAC2C-C515-4487-A285-EDDAB0EBC0A4}" type="slidenum">
              <a:rPr lang="es-MX" smtClean="0"/>
              <a:pPr/>
              <a:t>9</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700"/>
                            </p:stCondLst>
                            <p:childTnLst>
                              <p:par>
                                <p:cTn id="11" presetID="4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700"/>
                            </p:stCondLst>
                            <p:childTnLst>
                              <p:par>
                                <p:cTn id="17" presetID="35"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1"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2"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7490</TotalTime>
  <Words>11795</Words>
  <Application>Microsoft Office PowerPoint</Application>
  <PresentationFormat>Presentación en pantalla (4:3)</PresentationFormat>
  <Paragraphs>728</Paragraphs>
  <Slides>89</Slides>
  <Notes>86</Notes>
  <HiddenSlides>0</HiddenSlides>
  <MMClips>0</MMClips>
  <ScaleCrop>false</ScaleCrop>
  <HeadingPairs>
    <vt:vector size="4" baseType="variant">
      <vt:variant>
        <vt:lpstr>Tema</vt:lpstr>
      </vt:variant>
      <vt:variant>
        <vt:i4>1</vt:i4>
      </vt:variant>
      <vt:variant>
        <vt:lpstr>Títulos de diapositiva</vt:lpstr>
      </vt:variant>
      <vt:variant>
        <vt:i4>89</vt:i4>
      </vt:variant>
    </vt:vector>
  </HeadingPairs>
  <TitlesOfParts>
    <vt:vector size="90" baseType="lpstr">
      <vt:lpstr>Tema de Office</vt:lpstr>
      <vt:lpstr>TALLER “JÓVENES PRODUCTIVOS”</vt:lpstr>
      <vt:lpstr>Introducción</vt:lpstr>
      <vt:lpstr>Introducción</vt:lpstr>
      <vt:lpstr>Introducción</vt:lpstr>
      <vt:lpstr>Introducción</vt:lpstr>
      <vt:lpstr>CON LA MIRA EN EL NORTE</vt:lpstr>
      <vt:lpstr>Con la mira en el norte</vt:lpstr>
      <vt:lpstr>Con la mira en el norte</vt:lpstr>
      <vt:lpstr>Con la mira en el norte</vt:lpstr>
      <vt:lpstr>Con la mira en el norte</vt:lpstr>
      <vt:lpstr>Con la mira en el norte</vt:lpstr>
      <vt:lpstr>Con la mira en el norte</vt:lpstr>
      <vt:lpstr>Con la mira en el norte</vt:lpstr>
      <vt:lpstr>JUNTOS PERO NO REVUELTOS</vt:lpstr>
      <vt:lpstr>Juntos pero no revueltos</vt:lpstr>
      <vt:lpstr>Juntos pero no revueltos</vt:lpstr>
      <vt:lpstr>Juntos pero no revueltos</vt:lpstr>
      <vt:lpstr>Juntos pero no revueltos</vt:lpstr>
      <vt:lpstr>Juntos pero no revueltos</vt:lpstr>
      <vt:lpstr>Juntos pero no revueltos</vt:lpstr>
      <vt:lpstr>Juntos pero no revueltos</vt:lpstr>
      <vt:lpstr>Juntos pero no revueltos</vt:lpstr>
      <vt:lpstr>Juntos pero no revueltos</vt:lpstr>
      <vt:lpstr>VAMOS TEJIENDO UNA RED</vt:lpstr>
      <vt:lpstr>Vamos tejiendo una red</vt:lpstr>
      <vt:lpstr>Vamos tejiendo una red</vt:lpstr>
      <vt:lpstr>Vamos tejiendo una red</vt:lpstr>
      <vt:lpstr>Vamos tejiendo una red</vt:lpstr>
      <vt:lpstr>Vamos tejiendo una red</vt:lpstr>
      <vt:lpstr>Vamos tejiendo una red</vt:lpstr>
      <vt:lpstr>Vamos tejiendo una red</vt:lpstr>
      <vt:lpstr>Vamos tejiendo una red</vt:lpstr>
      <vt:lpstr>Vamos tejiendo una red</vt:lpstr>
      <vt:lpstr>VEÁMONOS LAS CARAS</vt:lpstr>
      <vt:lpstr>Veámonos las caras</vt:lpstr>
      <vt:lpstr>Veámonos las caras</vt:lpstr>
      <vt:lpstr>Veámonos las caras</vt:lpstr>
      <vt:lpstr>Veámonos las caras</vt:lpstr>
      <vt:lpstr>Veámonos las caras</vt:lpstr>
      <vt:lpstr>Veámonos las caras</vt:lpstr>
      <vt:lpstr>Veámonos las caras</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cadena es tan fuerte como su eslabón más débil</vt:lpstr>
      <vt:lpstr>UNA MANO LAVA LA OTRA</vt:lpstr>
      <vt:lpstr>Una mano lava la otra</vt:lpstr>
      <vt:lpstr>Una mano lava la otra</vt:lpstr>
      <vt:lpstr>Una mano lava la otra</vt:lpstr>
      <vt:lpstr>Una mano lava la otra</vt:lpstr>
      <vt:lpstr>Una mano lava la otra</vt:lpstr>
      <vt:lpstr>Una mano lava la otra</vt:lpstr>
      <vt:lpstr>Una mano lava la otra</vt:lpstr>
      <vt:lpstr>Una mano lava la otra</vt:lpstr>
      <vt:lpstr>Una mano lava la otra</vt:lpstr>
      <vt:lpstr>El reality de la confianza</vt:lpstr>
      <vt:lpstr>El reality de la confianza</vt:lpstr>
      <vt:lpstr>El reality de la confianza</vt:lpstr>
      <vt:lpstr>El reality de la confianza</vt:lpstr>
      <vt:lpstr>El reality de la confianza</vt:lpstr>
      <vt:lpstr>El reality de la confianza</vt:lpstr>
      <vt:lpstr>El reality de la confianza</vt:lpstr>
      <vt:lpstr>El reality de la confianza</vt:lpstr>
      <vt:lpstr>YO SÉ APORTAR</vt:lpstr>
      <vt:lpstr>El reality de la confianza</vt:lpstr>
      <vt:lpstr>El reality de la confianza</vt:lpstr>
      <vt:lpstr>El reality de la confianza</vt:lpstr>
      <vt:lpstr>El reality de la confianza</vt:lpstr>
      <vt:lpstr>El reality de la confianza</vt:lpstr>
      <vt:lpstr>El reality de la confianza</vt:lpstr>
      <vt:lpstr>El reality de la confianza</vt:lpstr>
      <vt:lpstr>El reality de la confianza</vt:lpstr>
      <vt:lpstr>¿acidez o pura miel?</vt:lpstr>
      <vt:lpstr>¿Acidez o pura miel?</vt:lpstr>
      <vt:lpstr>¿Acidez o pura miel?</vt:lpstr>
      <vt:lpstr>¿Acidez o pura miel?</vt:lpstr>
      <vt:lpstr>¿Acidez o pura miel?</vt:lpstr>
      <vt:lpstr>¿Acidez o pura miel?</vt:lpstr>
      <vt:lpstr>¿Acidez o pura miel?</vt:lpstr>
      <vt:lpstr>¿Acidez o pura miel?</vt:lpstr>
      <vt:lpstr>¿Acidez o pura miel?</vt:lpstr>
      <vt:lpstr>¿Acidez o pura miel?</vt:lpstr>
      <vt:lpstr>¿Acidez o pura miel?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Jose Cruz Guzman Sanchez</dc:creator>
  <cp:lastModifiedBy>Felix Ramírez Gómez</cp:lastModifiedBy>
  <cp:revision>144</cp:revision>
  <dcterms:created xsi:type="dcterms:W3CDTF">2011-08-16T16:36:27Z</dcterms:created>
  <dcterms:modified xsi:type="dcterms:W3CDTF">2011-09-19T18:58:27Z</dcterms:modified>
</cp:coreProperties>
</file>